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9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0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4" r:id="rId3"/>
    <p:sldMasterId id="2147483699" r:id="rId4"/>
    <p:sldMasterId id="2147483750" r:id="rId5"/>
    <p:sldMasterId id="2147483762" r:id="rId6"/>
    <p:sldMasterId id="2147483824" r:id="rId7"/>
    <p:sldMasterId id="2147483840" r:id="rId8"/>
    <p:sldMasterId id="2147483878" r:id="rId9"/>
    <p:sldMasterId id="2147483891" r:id="rId10"/>
    <p:sldMasterId id="2147483930" r:id="rId11"/>
  </p:sldMasterIdLst>
  <p:notesMasterIdLst>
    <p:notesMasterId r:id="rId56"/>
  </p:notesMasterIdLst>
  <p:sldIdLst>
    <p:sldId id="257" r:id="rId12"/>
    <p:sldId id="258" r:id="rId13"/>
    <p:sldId id="371" r:id="rId14"/>
    <p:sldId id="376" r:id="rId15"/>
    <p:sldId id="358" r:id="rId16"/>
    <p:sldId id="273" r:id="rId17"/>
    <p:sldId id="317" r:id="rId18"/>
    <p:sldId id="318" r:id="rId19"/>
    <p:sldId id="350" r:id="rId20"/>
    <p:sldId id="334" r:id="rId21"/>
    <p:sldId id="335" r:id="rId22"/>
    <p:sldId id="336" r:id="rId23"/>
    <p:sldId id="343" r:id="rId24"/>
    <p:sldId id="278" r:id="rId25"/>
    <p:sldId id="344" r:id="rId26"/>
    <p:sldId id="345" r:id="rId27"/>
    <p:sldId id="348" r:id="rId28"/>
    <p:sldId id="274" r:id="rId29"/>
    <p:sldId id="365" r:id="rId30"/>
    <p:sldId id="368" r:id="rId31"/>
    <p:sldId id="369" r:id="rId32"/>
    <p:sldId id="366" r:id="rId33"/>
    <p:sldId id="374" r:id="rId34"/>
    <p:sldId id="352" r:id="rId35"/>
    <p:sldId id="370" r:id="rId36"/>
    <p:sldId id="337" r:id="rId37"/>
    <p:sldId id="324" r:id="rId38"/>
    <p:sldId id="325" r:id="rId39"/>
    <p:sldId id="362" r:id="rId40"/>
    <p:sldId id="363" r:id="rId41"/>
    <p:sldId id="287" r:id="rId42"/>
    <p:sldId id="353" r:id="rId43"/>
    <p:sldId id="354" r:id="rId44"/>
    <p:sldId id="355" r:id="rId45"/>
    <p:sldId id="302" r:id="rId46"/>
    <p:sldId id="351" r:id="rId47"/>
    <p:sldId id="367" r:id="rId48"/>
    <p:sldId id="364" r:id="rId49"/>
    <p:sldId id="377" r:id="rId50"/>
    <p:sldId id="308" r:id="rId51"/>
    <p:sldId id="269" r:id="rId52"/>
    <p:sldId id="375" r:id="rId53"/>
    <p:sldId id="356" r:id="rId54"/>
    <p:sldId id="357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1pPr>
    <a:lvl2pPr marL="0" marR="0" indent="2286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2pPr>
    <a:lvl3pPr marL="0" marR="0" indent="4572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3pPr>
    <a:lvl4pPr marL="0" marR="0" indent="6858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4pPr>
    <a:lvl5pPr marL="0" marR="0" indent="9144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5pPr>
    <a:lvl6pPr marL="0" marR="0" indent="11430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6pPr>
    <a:lvl7pPr marL="0" marR="0" indent="13716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7pPr>
    <a:lvl8pPr marL="0" marR="0" indent="16002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8pPr>
    <a:lvl9pPr marL="0" marR="0" indent="1828800" algn="ctr" defTabSz="4572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7000" b="0" i="0" u="none" strike="noStrike" cap="none" spc="0" normalizeH="0" baseline="0">
        <a:ln>
          <a:noFill/>
        </a:ln>
        <a:solidFill>
          <a:srgbClr val="7D8490"/>
        </a:solidFill>
        <a:effectLst/>
        <a:uFillTx/>
        <a:latin typeface="FreightSansLFPro"/>
        <a:ea typeface="FreightSansLFPro"/>
        <a:cs typeface="FreightSansLFPro"/>
        <a:sym typeface="FreightSansLFPr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D51ADE6A-740E-44AE-83CC-AE7238B6C88D}" styleName="">
    <a:tblBg/>
    <a:wholeTbl>
      <a:tcTxStyle b="off" i="off">
        <a:font>
          <a:latin typeface="FreightSansLFPro"/>
          <a:ea typeface="FreightSansLFPro"/>
          <a:cs typeface="FreightSansLFPro"/>
        </a:font>
        <a:srgbClr val="646A72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/>
    <p:restoredTop sz="92615"/>
  </p:normalViewPr>
  <p:slideViewPr>
    <p:cSldViewPr snapToGrid="0" snapToObjects="1">
      <p:cViewPr>
        <p:scale>
          <a:sx n="36" d="100"/>
          <a:sy n="36" d="100"/>
        </p:scale>
        <p:origin x="7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60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5310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 latinLnBrk="0">
      <a:defRPr sz="3000">
        <a:latin typeface="Lucida Grande"/>
        <a:ea typeface="Lucida Grande"/>
        <a:cs typeface="Lucida Grande"/>
        <a:sym typeface="Lucida Grande"/>
      </a:defRPr>
    </a:lvl1pPr>
    <a:lvl2pPr indent="228600" defTabSz="5461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5461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5461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5461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5461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5461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5461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5461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8B6A2D6-6036-9A48-94D2-82C9F36AB563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6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2685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98B6A2D6-6036-9A48-94D2-82C9F36AB563}" type="slidenum">
              <a:rPr lang="en-US" smtClean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pPr/>
              <a:t>18</a:t>
            </a:fld>
            <a:endParaRPr lang="en-US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00031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smtClean="0"/>
              <a:t>JOINT SUPERVISED EMBEDDINGS 43.6 28.1 58.9 14.5 </a:t>
            </a:r>
          </a:p>
          <a:p>
            <a:r>
              <a:rPr lang="hr-HR" dirty="0" smtClean="0"/>
              <a:t>JOINT MEMN2N 83.5 26.5 78.9 26.6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SOTA</a:t>
            </a:r>
            <a:r>
              <a:rPr lang="en-US" baseline="0" dirty="0" smtClean="0"/>
              <a:t> CBT: </a:t>
            </a:r>
            <a:r>
              <a:rPr lang="en-US" dirty="0" smtClean="0"/>
              <a:t>WORDS OR CHARACTERS? FINE-GRAINED GATING FOR READING COMPREHENSION </a:t>
            </a:r>
            <a:r>
              <a:rPr lang="en-US" dirty="0" err="1" smtClean="0"/>
              <a:t>Zhilin</a:t>
            </a:r>
            <a:r>
              <a:rPr lang="en-US" dirty="0" smtClean="0"/>
              <a:t> Yang, </a:t>
            </a:r>
            <a:r>
              <a:rPr lang="en-US" dirty="0" err="1" smtClean="0"/>
              <a:t>Bhuwan</a:t>
            </a:r>
            <a:r>
              <a:rPr lang="en-US" dirty="0" smtClean="0"/>
              <a:t> </a:t>
            </a:r>
            <a:r>
              <a:rPr lang="en-US" dirty="0" err="1" smtClean="0"/>
              <a:t>Dhingra</a:t>
            </a:r>
            <a:r>
              <a:rPr lang="en-US" dirty="0" smtClean="0"/>
              <a:t>, Ye Yuan, </a:t>
            </a:r>
            <a:r>
              <a:rPr lang="en-US" dirty="0" err="1" smtClean="0"/>
              <a:t>Junjie</a:t>
            </a:r>
            <a:r>
              <a:rPr lang="en-US" dirty="0" smtClean="0"/>
              <a:t> Hu, William W. Cohen, </a:t>
            </a:r>
            <a:r>
              <a:rPr lang="en-US" dirty="0" err="1" smtClean="0"/>
              <a:t>Ruslan</a:t>
            </a:r>
            <a:r>
              <a:rPr lang="en-US" dirty="0" smtClean="0"/>
              <a:t> </a:t>
            </a:r>
            <a:r>
              <a:rPr lang="en-US" dirty="0" err="1" smtClean="0"/>
              <a:t>Salakhutdinov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696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- Static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I_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064" y="4396041"/>
            <a:ext cx="4877871" cy="4533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AI_BKGD-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44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988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9734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564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71387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224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267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992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49684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0131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1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326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07593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807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67458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26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0546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08925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7011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213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2662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1744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02335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733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31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386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71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88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1102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66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66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— Simple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I_Logo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064" y="4396041"/>
            <a:ext cx="4877871" cy="453378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121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43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2483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51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317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719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799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3418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92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17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Title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504177" y="2066468"/>
            <a:ext cx="21356596" cy="5596252"/>
          </a:xfrm>
          <a:prstGeom prst="rect">
            <a:avLst/>
          </a:prstGeom>
        </p:spPr>
        <p:txBody>
          <a:bodyPr anchor="b"/>
          <a:lstStyle>
            <a:lvl1pPr defTabSz="546100">
              <a:lnSpc>
                <a:spcPct val="100000"/>
              </a:lnSpc>
              <a:defRPr sz="11400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1504177" y="8477497"/>
            <a:ext cx="21356596" cy="3816487"/>
          </a:xfrm>
          <a:prstGeom prst="rect">
            <a:avLst/>
          </a:prstGeom>
        </p:spPr>
        <p:txBody>
          <a:bodyPr anchor="ctr"/>
          <a:lstStyle>
            <a:lvl1pPr defTabSz="546100">
              <a:defRPr sz="6000">
                <a:solidFill>
                  <a:srgbClr val="6A717D"/>
                </a:solidFill>
              </a:defRPr>
            </a:lvl1pPr>
            <a:lvl2pPr defTabSz="546100">
              <a:defRPr sz="4800">
                <a:solidFill>
                  <a:srgbClr val="6A717D"/>
                </a:solidFill>
              </a:defRPr>
            </a:lvl2pPr>
            <a:lvl3pPr marL="0" indent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3pPr>
            <a:lvl4pPr marL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4pPr>
            <a:lvl5pPr marL="0" defTabSz="546100">
              <a:buClrTx/>
              <a:buSzTx/>
              <a:buNone/>
              <a:defRPr sz="4800">
                <a:solidFill>
                  <a:srgbClr val="6A717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0" name="AI_BKGD_Ligh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19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16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5433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173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9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670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62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620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21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Grey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12020550" y="13030200"/>
            <a:ext cx="317500" cy="30348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4709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3924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509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819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0573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689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280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83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04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76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id">
    <p:bg>
      <p:bgPr>
        <a:solidFill>
          <a:srgbClr val="E8EA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992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99182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10333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098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231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2994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5071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216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8409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38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7358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28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1622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0196790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196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8419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250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2131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275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850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12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07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2996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0156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799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7672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erstitial">
    <p:bg>
      <p:bgPr>
        <a:solidFill>
          <a:srgbClr val="456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1733550" y="3206119"/>
            <a:ext cx="20897850" cy="4629151"/>
          </a:xfrm>
          <a:prstGeom prst="rect">
            <a:avLst/>
          </a:prstGeom>
        </p:spPr>
        <p:txBody>
          <a:bodyPr anchor="b"/>
          <a:lstStyle>
            <a:lvl1pPr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sz="half" idx="1"/>
          </p:nvPr>
        </p:nvSpPr>
        <p:spPr>
          <a:xfrm>
            <a:off x="1733550" y="7968619"/>
            <a:ext cx="20897850" cy="4280446"/>
          </a:xfrm>
          <a:prstGeom prst="rect">
            <a:avLst/>
          </a:prstGeom>
        </p:spPr>
        <p:txBody>
          <a:bodyPr/>
          <a:lstStyle>
            <a:lvl1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1pPr>
            <a:lvl2pPr algn="ctr" defTabSz="546100">
              <a:lnSpc>
                <a:spcPct val="100000"/>
              </a:lnSpc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2pPr>
            <a:lvl3pPr marL="0" indent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3pPr>
            <a:lvl4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4pPr>
            <a:lvl5pPr marL="0" algn="ctr" defTabSz="546100">
              <a:lnSpc>
                <a:spcPct val="100000"/>
              </a:lnSpc>
              <a:buClrTx/>
              <a:buSzTx/>
              <a:buNone/>
              <a:defRPr sz="4800">
                <a:solidFill>
                  <a:srgbClr val="FFFFFF"/>
                </a:solidFill>
                <a:latin typeface="FreightSansLFPro Light"/>
                <a:ea typeface="FreightSansLFPro Light"/>
                <a:cs typeface="FreightSansLFPro Light"/>
                <a:sym typeface="FreightSansLFPro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69" name="AI_BKGD-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514095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59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8002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4424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079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132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56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846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0051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12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997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471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58965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315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76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9436" y="6705603"/>
            <a:ext cx="22445133" cy="2940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9436" y="9542059"/>
            <a:ext cx="22445133" cy="19453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989280" y="727076"/>
            <a:ext cx="22405440" cy="567372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0514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4806289"/>
            <a:ext cx="21484168" cy="2724150"/>
          </a:xfrm>
        </p:spPr>
        <p:txBody>
          <a:bodyPr anchor="b" anchorCtr="0"/>
          <a:lstStyle>
            <a:lvl1pPr algn="ctr">
              <a:defRPr sz="92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5" y="7472011"/>
            <a:ext cx="21484168" cy="3000374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600"/>
              </a:spcBef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24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FD485-E67D-5C49-B7B1-A012E1B4141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12/10/16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04EE8-4C17-194F-9ED2-FF58A6EC92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13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473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69523" y="3200402"/>
            <a:ext cx="10241280" cy="868680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3420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1" y="215152"/>
            <a:ext cx="21446069" cy="267391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1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731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669520" y="2906449"/>
            <a:ext cx="10241280" cy="1501774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4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669520" y="4694831"/>
            <a:ext cx="10241280" cy="7192370"/>
          </a:xfrm>
        </p:spPr>
        <p:txBody>
          <a:bodyPr>
            <a:normAutofit/>
          </a:bodyPr>
          <a:lstStyle>
            <a:lvl1pPr>
              <a:spcBef>
                <a:spcPts val="3200"/>
              </a:spcBef>
              <a:defRPr sz="40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3240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538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8739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7" y="1223744"/>
            <a:ext cx="10241280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531" y="736600"/>
            <a:ext cx="10241280" cy="11150600"/>
          </a:xfrm>
        </p:spPr>
        <p:txBody>
          <a:bodyPr>
            <a:normAutofit/>
          </a:bodyPr>
          <a:lstStyle>
            <a:lvl1pPr>
              <a:spcBef>
                <a:spcPts val="4000"/>
              </a:spcBef>
              <a:defRPr sz="4400"/>
            </a:lvl1pPr>
            <a:lvl2pPr>
              <a:defRPr sz="40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7" y="3575712"/>
            <a:ext cx="10241280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89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6" y="1223744"/>
            <a:ext cx="10878787" cy="2324100"/>
          </a:xfrm>
        </p:spPr>
        <p:txBody>
          <a:bodyPr anchor="b"/>
          <a:lstStyle>
            <a:lvl1pPr algn="ctr">
              <a:defRPr sz="7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2396" y="3575712"/>
            <a:ext cx="10878787" cy="7440304"/>
          </a:xfrm>
        </p:spPr>
        <p:txBody>
          <a:bodyPr>
            <a:normAutofit/>
          </a:bodyPr>
          <a:lstStyle>
            <a:lvl1pPr marL="0" indent="0" algn="ctr">
              <a:spcBef>
                <a:spcPts val="1200"/>
              </a:spcBef>
              <a:buNone/>
              <a:defRPr sz="36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13574979" y="718785"/>
            <a:ext cx="9753600" cy="10636154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6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604141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374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52779" y="736602"/>
            <a:ext cx="4064000" cy="1115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4731" y="736602"/>
            <a:ext cx="17839269" cy="111506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2695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41776" y="2590801"/>
            <a:ext cx="17300448" cy="6305774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182880" tIns="91440" rIns="182880" bIns="91440" rtlCol="0">
            <a:normAutofit/>
          </a:bodyPr>
          <a:lstStyle/>
          <a:p>
            <a:pPr algn="l" defTabSz="1828800" hangingPunct="1">
              <a:lnSpc>
                <a:spcPct val="100000"/>
              </a:lnSpc>
              <a:spcBef>
                <a:spcPts val="4000"/>
              </a:spcBef>
              <a:buClr>
                <a:srgbClr val="2C7C9F">
                  <a:lumMod val="60000"/>
                  <a:lumOff val="40000"/>
                </a:srgbClr>
              </a:buClr>
              <a:buSzPct val="110000"/>
              <a:buFont typeface="Wingdings 2" pitchFamily="18" charset="2"/>
              <a:buNone/>
            </a:pPr>
            <a:endParaRPr sz="6400" kern="1200">
              <a:solidFill>
                <a:prstClr val="black">
                  <a:lumMod val="65000"/>
                  <a:lumOff val="35000"/>
                </a:prstClr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7790" y="3047999"/>
            <a:ext cx="17328421" cy="3449734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18288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9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7791" y="6598025"/>
            <a:ext cx="17328424" cy="18332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18288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603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>
                <a:solidFill>
                  <a:prstClr val="white"/>
                </a:solidFill>
              </a:rPr>
              <a:pPr/>
              <a:t>12/10/16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0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9.xml"/><Relationship Id="rId13" Type="http://schemas.openxmlformats.org/officeDocument/2006/relationships/theme" Target="../theme/theme10.xml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1.xml"/><Relationship Id="rId13" Type="http://schemas.openxmlformats.org/officeDocument/2006/relationships/theme" Target="../theme/theme11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9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2.xml"/><Relationship Id="rId14" Type="http://schemas.openxmlformats.org/officeDocument/2006/relationships/theme" Target="../theme/theme6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9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97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012825" y="1009650"/>
            <a:ext cx="21822271" cy="1474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009650" y="2396776"/>
            <a:ext cx="21879422" cy="9560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indent="0">
              <a:defRPr sz="6000">
                <a:latin typeface="FreightSansLFPro"/>
                <a:ea typeface="FreightSansLFPro"/>
                <a:cs typeface="FreightSansLFPro"/>
                <a:sym typeface="FreightSansLFPro"/>
              </a:defRPr>
            </a:lvl2pPr>
            <a:lvl3pPr marL="228600" indent="-228600">
              <a:buClr>
                <a:srgbClr val="4591B3"/>
              </a:buClr>
              <a:buSzPct val="50000"/>
              <a:buChar char="•"/>
              <a:defRPr sz="6000">
                <a:latin typeface="FreightSansLFPro"/>
                <a:ea typeface="FreightSansLFPro"/>
                <a:cs typeface="FreightSansLFPro"/>
                <a:sym typeface="FreightSansLFPro"/>
              </a:defRPr>
            </a:lvl3pPr>
            <a:lvl4pPr marL="254000" indent="0">
              <a:buClr>
                <a:srgbClr val="4591B3"/>
              </a:buClr>
              <a:buSzPct val="100000"/>
              <a:buChar char="-"/>
              <a:defRPr sz="4000">
                <a:latin typeface="FreightSansLFPro"/>
                <a:ea typeface="FreightSansLFPro"/>
                <a:cs typeface="FreightSansLFPro"/>
                <a:sym typeface="FreightSansLFPro"/>
              </a:defRPr>
            </a:lvl4pPr>
            <a:lvl5pPr marL="254000" indent="0">
              <a:buClr>
                <a:srgbClr val="4591B3"/>
              </a:buClr>
              <a:buSzPct val="100000"/>
              <a:buChar char="-"/>
              <a:defRPr sz="4000">
                <a:latin typeface="FreightSansLFPro"/>
                <a:ea typeface="FreightSansLFPro"/>
                <a:cs typeface="FreightSansLFPro"/>
                <a:sym typeface="FreightSansLFPro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20550" y="12878460"/>
            <a:ext cx="317500" cy="30348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defTabSz="546100">
              <a:lnSpc>
                <a:spcPct val="100000"/>
              </a:lnSpc>
              <a:defRPr sz="2400">
                <a:solidFill>
                  <a:srgbClr val="6A717D"/>
                </a:solidFill>
                <a:latin typeface="+mj-lt"/>
                <a:ea typeface="+mj-ea"/>
                <a:cs typeface="+mj-cs"/>
                <a:sym typeface="FreightSansLFPro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9" r:id="rId4"/>
    <p:sldLayoutId id="2147483660" r:id="rId5"/>
  </p:sldLayoutIdLst>
  <p:transition spd="med"/>
  <p:txStyles>
    <p:titleStyle>
      <a:lvl1pPr marL="0" marR="0" indent="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1pPr>
      <a:lvl2pPr marL="0" marR="0" indent="2286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2pPr>
      <a:lvl3pPr marL="0" marR="0" indent="4572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3pPr>
      <a:lvl4pPr marL="0" marR="0" indent="6858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4pPr>
      <a:lvl5pPr marL="0" marR="0" indent="9144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5pPr>
      <a:lvl6pPr marL="0" marR="0" indent="11430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6pPr>
      <a:lvl7pPr marL="0" marR="0" indent="13716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7pPr>
      <a:lvl8pPr marL="0" marR="0" indent="16002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8pPr>
      <a:lvl9pPr marL="0" marR="0" indent="1828800" algn="l" defTabSz="457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4591B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9pPr>
    </p:titleStyle>
    <p:bodyStyle>
      <a:lvl1pPr marL="0" marR="0" indent="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1pPr>
      <a:lvl2pPr marL="0" marR="0" indent="2286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2pPr>
      <a:lvl3pPr marL="0" marR="0" indent="4572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3pPr>
      <a:lvl4pPr marL="0" marR="0" indent="6858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4pPr>
      <a:lvl5pPr marL="0" marR="0" indent="9144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5pPr>
      <a:lvl6pPr marL="0" marR="0" indent="11430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6pPr>
      <a:lvl7pPr marL="0" marR="0" indent="13716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7pPr>
      <a:lvl8pPr marL="0" marR="0" indent="16002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8pPr>
      <a:lvl9pPr marL="0" marR="0" indent="1828800" algn="l" defTabSz="4572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646A73"/>
          </a:solidFill>
          <a:uFillTx/>
          <a:latin typeface="FreightSansLFPro Semibold"/>
          <a:ea typeface="FreightSansLFPro Semibold"/>
          <a:cs typeface="FreightSansLFPro Semibold"/>
          <a:sym typeface="FreightSansLFPro Semibold"/>
        </a:defRPr>
      </a:lvl9pPr>
    </p:bodyStyle>
    <p:otherStyle>
      <a:lvl1pPr marL="0" marR="0" indent="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1pPr>
      <a:lvl2pPr marL="0" marR="0" indent="228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2pPr>
      <a:lvl3pPr marL="0" marR="0" indent="457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3pPr>
      <a:lvl4pPr marL="0" marR="0" indent="685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4pPr>
      <a:lvl5pPr marL="0" marR="0" indent="9144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5pPr>
      <a:lvl6pPr marL="0" marR="0" indent="11430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6pPr>
      <a:lvl7pPr marL="0" marR="0" indent="13716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7pPr>
      <a:lvl8pPr marL="0" marR="0" indent="16002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8pPr>
      <a:lvl9pPr marL="0" marR="0" indent="1828800" algn="ctr" defTabSz="5461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eightSansLFPro Medium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00674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8230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3377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1661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5876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11838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6731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839" r:id="rId13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3695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8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C1FD485-E67D-5C49-B7B1-A012E1B4141B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9F404EE8-4C17-194F-9ED2-FF58A6EC922A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40283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4734" y="215152"/>
            <a:ext cx="21446069" cy="26739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4734" y="3200402"/>
            <a:ext cx="21446069" cy="868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12893" y="12551337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B01F9CA3-105E-4857-9057-6DB6197DA786}" type="datetimeFigureOut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12/10/16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5223" y="12551337"/>
            <a:ext cx="12909176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061083" y="12551337"/>
            <a:ext cx="264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0">
                <a:solidFill>
                  <a:schemeClr val="bg1"/>
                </a:solidFill>
              </a:defRPr>
            </a:lvl1pPr>
          </a:lstStyle>
          <a:p>
            <a:pPr defTabSz="1828800" hangingPunct="1">
              <a:lnSpc>
                <a:spcPct val="100000"/>
              </a:lnSpc>
            </a:pPr>
            <a:fld id="{7F5CE407-6216-4202-80E4-A30DC2F709B2}" type="slidenum">
              <a:rPr lang="en-US" kern="1200" smtClean="0">
                <a:solidFill>
                  <a:prstClr val="white"/>
                </a:solidFill>
                <a:latin typeface="News Gothic MT"/>
                <a:ea typeface=""/>
                <a:cs typeface=""/>
              </a:rPr>
              <a:pPr defTabSz="1828800" hangingPunct="1">
                <a:lnSpc>
                  <a:spcPct val="100000"/>
                </a:lnSpc>
              </a:pPr>
              <a:t>‹#›</a:t>
            </a:fld>
            <a:endParaRPr lang="en-US" kern="1200">
              <a:solidFill>
                <a:prstClr val="white"/>
              </a:solidFill>
              <a:latin typeface="News Gothic M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0386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</p:sldLayoutIdLst>
  <p:txStyles>
    <p:titleStyle>
      <a:lvl1pPr algn="ctr" defTabSz="1828800" rtl="0" eaLnBrk="1" latinLnBrk="0" hangingPunct="1">
        <a:spcBef>
          <a:spcPct val="0"/>
        </a:spcBef>
        <a:buNone/>
        <a:defRPr sz="9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98500" indent="-698500" algn="l" defTabSz="1828800" rtl="0" eaLnBrk="1" latinLnBrk="0" hangingPunct="1">
        <a:spcBef>
          <a:spcPts val="4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371600" indent="-67310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4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9367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4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527300" indent="-590550" algn="l" defTabSz="1828800" rtl="0" eaLnBrk="1" latinLnBrk="0" hangingPunct="1">
        <a:spcBef>
          <a:spcPts val="12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092450" indent="-565150" algn="l" defTabSz="1828800" rtl="0" eaLnBrk="1" latinLnBrk="0" hangingPunct="1">
        <a:spcBef>
          <a:spcPts val="12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3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657600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235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797426" indent="-565150" algn="l" defTabSz="18288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36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378450" indent="-565150" algn="l" defTabSz="18288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36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hyperlink" Target="fb.ai/babi" TargetMode="External"/><Relationship Id="rId12" Type="http://schemas.openxmlformats.org/officeDocument/2006/relationships/hyperlink" Target="https://github.com/facebook/MemNN" TargetMode="External"/><Relationship Id="rId13" Type="http://schemas.openxmlformats.org/officeDocument/2006/relationships/hyperlink" Target="https://github.com/facebook/bAbI-tasks" TargetMode="External"/><Relationship Id="rId1" Type="http://schemas.openxmlformats.org/officeDocument/2006/relationships/slideLayout" Target="../slideLayouts/slideLayout76.xml"/><Relationship Id="rId2" Type="http://schemas.openxmlformats.org/officeDocument/2006/relationships/hyperlink" Target="http://arxiv.org/abs/1606.03126" TargetMode="External"/><Relationship Id="rId3" Type="http://schemas.openxmlformats.org/officeDocument/2006/relationships/hyperlink" Target="http://arxiv.org/abs/1410.3916" TargetMode="External"/><Relationship Id="rId4" Type="http://schemas.openxmlformats.org/officeDocument/2006/relationships/hyperlink" Target="http://arxiv.org/abs/1503.08895" TargetMode="External"/><Relationship Id="rId5" Type="http://schemas.openxmlformats.org/officeDocument/2006/relationships/hyperlink" Target="http://arxiv.org/abs/1502.05698" TargetMode="External"/><Relationship Id="rId6" Type="http://schemas.openxmlformats.org/officeDocument/2006/relationships/hyperlink" Target="http://arxiv.org/abs/1511.023701" TargetMode="External"/><Relationship Id="rId7" Type="http://schemas.openxmlformats.org/officeDocument/2006/relationships/hyperlink" Target="http://arxiv.org/abs/1506.02075" TargetMode="External"/><Relationship Id="rId8" Type="http://schemas.openxmlformats.org/officeDocument/2006/relationships/hyperlink" Target="http://arxiv.org/abs/1511.06931" TargetMode="External"/><Relationship Id="rId9" Type="http://schemas.openxmlformats.org/officeDocument/2006/relationships/hyperlink" Target="http://arxiv.org/abs/1605.07683" TargetMode="External"/><Relationship Id="rId10" Type="http://schemas.openxmlformats.org/officeDocument/2006/relationships/hyperlink" Target="http://arxiv.org/abs/1604.06045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hyperlink" Target="http://fb.ai/bab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Next Utterance Classification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r>
              <a:rPr lang="en-US" dirty="0" smtClean="0"/>
              <a:t>NUC: selecting </a:t>
            </a:r>
            <a:r>
              <a:rPr lang="en-US" dirty="0"/>
              <a:t>the correct response from a candidate </a:t>
            </a:r>
            <a:r>
              <a:rPr lang="en-US" dirty="0" smtClean="0"/>
              <a:t>list.</a:t>
            </a:r>
          </a:p>
          <a:p>
            <a:pPr lvl="1"/>
            <a:r>
              <a:rPr lang="en-US" sz="5000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Remove the difficulty of evaluating NL generation</a:t>
            </a:r>
          </a:p>
          <a:p>
            <a:pPr lvl="1"/>
            <a:r>
              <a:rPr lang="en-US" sz="5000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Already difficult for current E2E systems!</a:t>
            </a: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32957" y="6612467"/>
            <a:ext cx="22348364" cy="5817902"/>
            <a:chOff x="-132957" y="6612467"/>
            <a:chExt cx="22348364" cy="58179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931" y="8751603"/>
              <a:ext cx="16226886" cy="367876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521" y="6612467"/>
              <a:ext cx="20369886" cy="190076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 rot="19942595">
              <a:off x="-132957" y="9948600"/>
              <a:ext cx="5952737" cy="16224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0" dirty="0" smtClean="0"/>
                <a:t>Non-goal oriented dialogs</a:t>
              </a:r>
              <a:endParaRPr lang="en-US" sz="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687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Vertical / Horizontal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" t="531" r="26188" b="6719"/>
          <a:stretch/>
        </p:blipFill>
        <p:spPr>
          <a:xfrm>
            <a:off x="886690" y="3356743"/>
            <a:ext cx="7004243" cy="9167271"/>
          </a:xfrm>
        </p:spPr>
      </p:pic>
      <p:sp>
        <p:nvSpPr>
          <p:cNvPr id="2" name="Rectangle 1"/>
          <p:cNvSpPr/>
          <p:nvPr/>
        </p:nvSpPr>
        <p:spPr>
          <a:xfrm>
            <a:off x="6197599" y="10430090"/>
            <a:ext cx="1693334" cy="20939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0" y="2673912"/>
            <a:ext cx="948267" cy="1026315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11853333" y="-8646377"/>
            <a:ext cx="948267" cy="227584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6691" y="5068069"/>
            <a:ext cx="7004242" cy="75914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197599" y="3100825"/>
            <a:ext cx="7122579" cy="3408777"/>
            <a:chOff x="6728888" y="3057172"/>
            <a:chExt cx="7122579" cy="3408777"/>
          </a:xfrm>
        </p:grpSpPr>
        <p:pic>
          <p:nvPicPr>
            <p:cNvPr id="7" name="Content Placeholder 3" descr="d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86" t="38919" r="-486"/>
            <a:stretch/>
          </p:blipFill>
          <p:spPr>
            <a:xfrm>
              <a:off x="6728888" y="3057172"/>
              <a:ext cx="7122579" cy="234961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03680" y="5215607"/>
              <a:ext cx="5080000" cy="1250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Q&amp;A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873369" y="5358812"/>
            <a:ext cx="7439816" cy="3244162"/>
            <a:chOff x="11548841" y="5015749"/>
            <a:chExt cx="7439816" cy="3244162"/>
          </a:xfrm>
        </p:grpSpPr>
        <p:pic>
          <p:nvPicPr>
            <p:cNvPr id="8" name="Picture 7" descr="d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87"/>
            <a:stretch/>
          </p:blipFill>
          <p:spPr>
            <a:xfrm>
              <a:off x="11548841" y="5015749"/>
              <a:ext cx="7439816" cy="225252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938153" y="6982638"/>
              <a:ext cx="666119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Recommendation</a:t>
              </a:r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5268748" y="3268611"/>
            <a:ext cx="8940646" cy="3993248"/>
            <a:chOff x="15268749" y="2854989"/>
            <a:chExt cx="8940646" cy="3993248"/>
          </a:xfrm>
        </p:grpSpPr>
        <p:pic>
          <p:nvPicPr>
            <p:cNvPr id="9" name="Picture 8" descr="d4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880"/>
            <a:stretch/>
          </p:blipFill>
          <p:spPr>
            <a:xfrm>
              <a:off x="15268749" y="2854989"/>
              <a:ext cx="8940646" cy="290376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7548204" y="5570964"/>
              <a:ext cx="6661191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Chit-chat</a:t>
              </a:r>
              <a:endParaRPr lang="en-US" dirty="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880533" y="6765373"/>
            <a:ext cx="7004242" cy="60667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4375" y="8930524"/>
            <a:ext cx="7004242" cy="3743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943269" y="9408880"/>
            <a:ext cx="11209867" cy="212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 smtClean="0"/>
              <a:t>Test multiple capabilities!</a:t>
            </a:r>
          </a:p>
          <a:p>
            <a:r>
              <a:rPr lang="en-US" sz="6000" dirty="0" err="1" smtClean="0"/>
              <a:t>Gotta</a:t>
            </a:r>
            <a:r>
              <a:rPr lang="en-US" sz="6000" dirty="0" smtClean="0"/>
              <a:t> catch them </a:t>
            </a:r>
            <a:r>
              <a:rPr lang="en-US" sz="6000" dirty="0" smtClean="0"/>
              <a:t>all!</a:t>
            </a:r>
            <a:endParaRPr lang="en-US" sz="6000" dirty="0"/>
          </a:p>
        </p:txBody>
      </p:sp>
      <p:sp>
        <p:nvSpPr>
          <p:cNvPr id="20" name="TextBox 19"/>
          <p:cNvSpPr txBox="1"/>
          <p:nvPr/>
        </p:nvSpPr>
        <p:spPr>
          <a:xfrm>
            <a:off x="6160365" y="11664911"/>
            <a:ext cx="5080000" cy="1250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Transactional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8" grpId="0" animBg="1"/>
      <p:bldP spid="21" grpId="0" animBg="1"/>
      <p:bldP spid="22" grpId="0" animBg="1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smtClean="0"/>
              <a:t>Vertical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098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Creation of the dataset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1" y="2912281"/>
            <a:ext cx="22413375" cy="10094118"/>
          </a:xfrm>
        </p:spPr>
        <p:txBody>
          <a:bodyPr>
            <a:normAutofit/>
          </a:bodyPr>
          <a:lstStyle/>
          <a:p>
            <a:r>
              <a:rPr lang="en-US" dirty="0" smtClean="0"/>
              <a:t>Based on a </a:t>
            </a:r>
            <a:r>
              <a:rPr lang="en-US" dirty="0" smtClean="0">
                <a:solidFill>
                  <a:srgbClr val="2C7C9F"/>
                </a:solidFill>
              </a:rPr>
              <a:t>simulation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</a:rPr>
              <a:t>A KB made of restaurants and their properties</a:t>
            </a:r>
            <a:r>
              <a:rPr lang="en-US" dirty="0" smtClean="0"/>
              <a:t>: type </a:t>
            </a:r>
            <a:r>
              <a:rPr lang="en-US" dirty="0"/>
              <a:t>of </a:t>
            </a:r>
            <a:r>
              <a:rPr lang="en-US" dirty="0" smtClean="0"/>
              <a:t>cuisine, location, price, rating, party size, address and phone number.</a:t>
            </a:r>
            <a:endParaRPr lang="en-US" dirty="0"/>
          </a:p>
          <a:p>
            <a:pPr lvl="1"/>
            <a:r>
              <a:rPr lang="en-US" dirty="0" smtClean="0"/>
              <a:t>KB </a:t>
            </a:r>
            <a:r>
              <a:rPr lang="en-US" dirty="0"/>
              <a:t>can be queried using API </a:t>
            </a:r>
            <a:r>
              <a:rPr lang="en-US" dirty="0" smtClean="0"/>
              <a:t>calls containing 4fields</a:t>
            </a:r>
            <a:r>
              <a:rPr lang="en-US" dirty="0"/>
              <a:t>: </a:t>
            </a:r>
            <a:r>
              <a:rPr lang="en-US" dirty="0" smtClean="0"/>
              <a:t>location</a:t>
            </a:r>
            <a:r>
              <a:rPr lang="en-US" dirty="0"/>
              <a:t>, </a:t>
            </a:r>
            <a:r>
              <a:rPr lang="en-US" dirty="0" smtClean="0"/>
              <a:t>type </a:t>
            </a:r>
            <a:r>
              <a:rPr lang="en-US" dirty="0"/>
              <a:t>of cuisine</a:t>
            </a:r>
            <a:r>
              <a:rPr lang="en-US" dirty="0" smtClean="0"/>
              <a:t>, </a:t>
            </a:r>
            <a:r>
              <a:rPr lang="en-US" dirty="0"/>
              <a:t>price range and </a:t>
            </a:r>
            <a:r>
              <a:rPr lang="en-US" dirty="0" smtClean="0"/>
              <a:t>party </a:t>
            </a:r>
            <a:r>
              <a:rPr lang="en-US" dirty="0"/>
              <a:t>size. </a:t>
            </a:r>
            <a:endParaRPr lang="en-US" dirty="0" smtClean="0"/>
          </a:p>
          <a:p>
            <a:pPr lvl="1"/>
            <a:r>
              <a:rPr lang="en-US" dirty="0"/>
              <a:t>Dialogs are generated after creating a user request by sampling an API call.</a:t>
            </a:r>
          </a:p>
          <a:p>
            <a:pPr lvl="1"/>
            <a:endParaRPr lang="en-US" dirty="0"/>
          </a:p>
          <a:p>
            <a:r>
              <a:rPr lang="en-US" dirty="0"/>
              <a:t>Each example is </a:t>
            </a:r>
            <a:r>
              <a:rPr lang="en-US" dirty="0">
                <a:solidFill>
                  <a:srgbClr val="2C7C9F"/>
                </a:solidFill>
              </a:rPr>
              <a:t>a dialog between a user and a bot</a:t>
            </a:r>
            <a:r>
              <a:rPr lang="en-US" dirty="0"/>
              <a:t>, as well as API calls and the resulting facts. </a:t>
            </a:r>
            <a:endParaRPr lang="en-US" dirty="0" smtClean="0"/>
          </a:p>
          <a:p>
            <a:r>
              <a:rPr lang="en-US" dirty="0" smtClean="0">
                <a:solidFill>
                  <a:srgbClr val="2C7C9F"/>
                </a:solidFill>
              </a:rPr>
              <a:t>NL patterns </a:t>
            </a:r>
            <a:r>
              <a:rPr lang="en-US" dirty="0" smtClean="0"/>
              <a:t>are used to </a:t>
            </a:r>
            <a:r>
              <a:rPr lang="en-US" dirty="0"/>
              <a:t>create user and bot </a:t>
            </a:r>
            <a:r>
              <a:rPr lang="en-US" dirty="0" smtClean="0"/>
              <a:t>utterances.</a:t>
            </a:r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9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62"/>
          <a:stretch/>
        </p:blipFill>
        <p:spPr>
          <a:xfrm>
            <a:off x="10339136" y="297114"/>
            <a:ext cx="12245340" cy="2853997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9" b="64748"/>
          <a:stretch/>
        </p:blipFill>
        <p:spPr>
          <a:xfrm>
            <a:off x="10339136" y="2824834"/>
            <a:ext cx="12245340" cy="19232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938" y="290099"/>
            <a:ext cx="8918028" cy="4440840"/>
          </a:xfrm>
        </p:spPr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Slicing </a:t>
            </a:r>
            <a:r>
              <a:rPr lang="en-US" sz="1000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 booking</a:t>
            </a:r>
            <a:br>
              <a:rPr lang="en-US" sz="1000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</a:br>
            <a:r>
              <a:rPr lang="en-US" sz="1000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in 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five tasks</a:t>
            </a:r>
            <a:endParaRPr lang="en-US" sz="4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91" b="22766"/>
          <a:stretch/>
        </p:blipFill>
        <p:spPr>
          <a:xfrm>
            <a:off x="10339136" y="4730939"/>
            <a:ext cx="12245340" cy="5226889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70" b="6161"/>
          <a:stretch/>
        </p:blipFill>
        <p:spPr>
          <a:xfrm>
            <a:off x="10339136" y="9933876"/>
            <a:ext cx="12245340" cy="2079685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39"/>
          <a:stretch/>
        </p:blipFill>
        <p:spPr>
          <a:xfrm>
            <a:off x="10339136" y="11987325"/>
            <a:ext cx="12245340" cy="773308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9278300" y="290099"/>
            <a:ext cx="948267" cy="125382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60704" y="5779008"/>
            <a:ext cx="7168896" cy="48320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Task completed</a:t>
            </a:r>
          </a:p>
          <a:p>
            <a:r>
              <a:rPr lang="en-US" dirty="0" smtClean="0"/>
              <a:t>=</a:t>
            </a:r>
          </a:p>
          <a:p>
            <a:r>
              <a:rPr lang="en-US" dirty="0" smtClean="0"/>
              <a:t>All utterances correctly predicted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0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Additions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Out-of-vocabulary words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: a 2</a:t>
            </a:r>
            <a:r>
              <a:rPr lang="en-US" sz="5400" baseline="30000" dirty="0" smtClean="0"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nd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 test set uses entities not in train.</a:t>
            </a:r>
            <a:endParaRPr lang="en-US" sz="5400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r>
              <a:rPr lang="en-US" sz="54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Extra sources: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Dialog State Tracking Challenge 2: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we converted data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from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DSTC2 (Henderson </a:t>
            </a:r>
            <a:r>
              <a:rPr lang="en-US" i="1" dirty="0">
                <a:latin typeface="FreightSansLFPro" charset="0"/>
                <a:ea typeface="FreightSansLFPro" charset="0"/>
                <a:cs typeface="FreightSansLFPro" charset="0"/>
              </a:rPr>
              <a:t>et al.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, 2014a),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also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in the restaurant booking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domain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to create </a:t>
            </a:r>
            <a:r>
              <a:rPr lang="en-US" b="1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Task 6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.</a:t>
            </a:r>
            <a:endParaRPr lang="en-US" dirty="0" smtClean="0"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  <a:sym typeface="Wingdings"/>
              </a:rPr>
              <a:t>Concierge:</a:t>
            </a:r>
          </a:p>
          <a:p>
            <a:pPr lvl="2"/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We also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evaluate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our on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data extracted from a real online concierge service performing restaurant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booking. </a:t>
            </a:r>
          </a:p>
          <a:p>
            <a:pPr lvl="2"/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Users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make requests through a text-based chat interface that are handled by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humans. </a:t>
            </a:r>
          </a:p>
          <a:p>
            <a:pPr lvl="2"/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All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conversations are between native English speakers. </a:t>
            </a:r>
          </a:p>
          <a:p>
            <a:pPr lvl="1" eaLnBrk="1" hangingPunct="1"/>
            <a:endParaRPr lang="en-US" dirty="0" smtClean="0"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lvl="1"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lvl="1" eaLnBrk="1" hangingPunct="1"/>
            <a:endParaRPr lang="en-US" dirty="0" smtClean="0"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7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Stats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"/>
          <a:stretch/>
        </p:blipFill>
        <p:spPr>
          <a:xfrm>
            <a:off x="0" y="3641339"/>
            <a:ext cx="24164578" cy="648479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309323" y="6603998"/>
            <a:ext cx="17780000" cy="1253067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309323" y="4030134"/>
            <a:ext cx="17780000" cy="914400"/>
          </a:xfrm>
          <a:prstGeom prst="roundRect">
            <a:avLst/>
          </a:prstGeom>
          <a:noFill/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25" y="6576905"/>
            <a:ext cx="6817959" cy="1450169"/>
          </a:xfrm>
          <a:prstGeom prst="rect">
            <a:avLst/>
          </a:prstGeom>
        </p:spPr>
      </p:pic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Related resources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eaLnBrk="1" hangingPunct="1"/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4892" y="3183467"/>
            <a:ext cx="22142441" cy="540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charset="0"/>
              <a:buChar char="•"/>
            </a:pPr>
            <a:r>
              <a:rPr lang="en-US" sz="5400" dirty="0"/>
              <a:t>DSTC </a:t>
            </a:r>
            <a:r>
              <a:rPr lang="en-US" sz="5400" dirty="0" smtClean="0"/>
              <a:t>datasets (Kim </a:t>
            </a:r>
            <a:r>
              <a:rPr lang="en-US" sz="5400" i="1" dirty="0"/>
              <a:t>et al.</a:t>
            </a:r>
            <a:r>
              <a:rPr lang="en-US" sz="5400" dirty="0"/>
              <a:t>, 2016</a:t>
            </a:r>
            <a:r>
              <a:rPr lang="en-US" sz="5400" dirty="0" smtClean="0"/>
              <a:t>) 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5400" dirty="0" smtClean="0"/>
              <a:t>Cortana-based (Chen </a:t>
            </a:r>
            <a:r>
              <a:rPr lang="en-US" sz="5400" i="1" dirty="0"/>
              <a:t>et al. </a:t>
            </a:r>
            <a:r>
              <a:rPr lang="en-US" sz="5400" dirty="0"/>
              <a:t>(2016</a:t>
            </a:r>
            <a:r>
              <a:rPr lang="en-US" sz="5400" dirty="0" smtClean="0"/>
              <a:t>) (proprietary) 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5400" dirty="0" err="1" smtClean="0"/>
              <a:t>SFCore</a:t>
            </a:r>
            <a:r>
              <a:rPr lang="en-US" sz="5400" dirty="0" smtClean="0"/>
              <a:t> </a:t>
            </a:r>
            <a:r>
              <a:rPr lang="en-US" sz="5400" dirty="0"/>
              <a:t>(</a:t>
            </a:r>
            <a:r>
              <a:rPr lang="en-US" sz="5400" dirty="0" err="1"/>
              <a:t>Gašic</a:t>
            </a:r>
            <a:r>
              <a:rPr lang="en-US" sz="5400" dirty="0"/>
              <a:t> </a:t>
            </a:r>
            <a:r>
              <a:rPr lang="en-US" sz="5400" i="1" dirty="0"/>
              <a:t>et al.</a:t>
            </a:r>
            <a:r>
              <a:rPr lang="en-US" sz="5400" dirty="0"/>
              <a:t>, 2014) 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5400" dirty="0" smtClean="0"/>
              <a:t>ATIS </a:t>
            </a:r>
            <a:r>
              <a:rPr lang="en-US" sz="5400" dirty="0"/>
              <a:t>(Dahl </a:t>
            </a:r>
            <a:r>
              <a:rPr lang="en-US" sz="5400" i="1" dirty="0"/>
              <a:t>et al.</a:t>
            </a:r>
            <a:r>
              <a:rPr lang="en-US" sz="5400" dirty="0"/>
              <a:t>, 1994</a:t>
            </a:r>
            <a:r>
              <a:rPr lang="en-US" sz="5400" dirty="0" smtClean="0"/>
              <a:t>).</a:t>
            </a:r>
          </a:p>
          <a:p>
            <a:pPr marL="571500" indent="-571500" algn="l">
              <a:buFont typeface="Arial" charset="0"/>
              <a:buChar char="•"/>
            </a:pPr>
            <a:r>
              <a:rPr lang="en-US" sz="5400" dirty="0"/>
              <a:t> </a:t>
            </a:r>
            <a:r>
              <a:rPr lang="en-US" sz="5400" dirty="0" smtClean="0"/>
              <a:t>  </a:t>
            </a:r>
          </a:p>
          <a:p>
            <a:pPr marL="571500" indent="-571500" algn="l">
              <a:buFont typeface="Arial" charset="0"/>
              <a:buChar char="•"/>
            </a:pP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12030464" y="7460289"/>
            <a:ext cx="8708929" cy="4912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dirty="0" err="1" smtClean="0"/>
              <a:t>bAbI</a:t>
            </a:r>
            <a:r>
              <a:rPr lang="en-US" dirty="0" smtClean="0"/>
              <a:t> dialog:</a:t>
            </a:r>
          </a:p>
          <a:p>
            <a:pPr marL="857250" indent="-857250" algn="l">
              <a:buFontTx/>
              <a:buChar char="-"/>
            </a:pPr>
            <a:r>
              <a:rPr lang="en-US" sz="5400" dirty="0"/>
              <a:t>O</a:t>
            </a:r>
            <a:r>
              <a:rPr lang="en-US" sz="5400" dirty="0" smtClean="0"/>
              <a:t>pen-source</a:t>
            </a:r>
          </a:p>
          <a:p>
            <a:pPr marL="857250" indent="-857250" algn="l">
              <a:buFontTx/>
              <a:buChar char="-"/>
            </a:pPr>
            <a:r>
              <a:rPr lang="en-US" sz="5400" dirty="0" smtClean="0"/>
              <a:t>Noise-free</a:t>
            </a:r>
          </a:p>
          <a:p>
            <a:pPr marL="857250" indent="-857250" algn="l">
              <a:buFontTx/>
              <a:buChar char="-"/>
            </a:pPr>
            <a:r>
              <a:rPr lang="en-US" sz="5400" dirty="0" smtClean="0"/>
              <a:t>Deterministic</a:t>
            </a:r>
          </a:p>
          <a:p>
            <a:pPr marL="857250" indent="-857250" algn="l">
              <a:buFontTx/>
              <a:buChar char="-"/>
            </a:pPr>
            <a:r>
              <a:rPr lang="en-US" sz="5400" dirty="0" smtClean="0"/>
              <a:t>Progressive difficulty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0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E2E candidate: Memory Networks</a:t>
            </a:r>
            <a:endParaRPr lang="en-US" sz="4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215090"/>
            <a:ext cx="21031200" cy="7127240"/>
          </a:xfrm>
        </p:spPr>
      </p:pic>
      <p:sp>
        <p:nvSpPr>
          <p:cNvPr id="5" name="Rectangle 4"/>
          <p:cNvSpPr/>
          <p:nvPr/>
        </p:nvSpPr>
        <p:spPr>
          <a:xfrm>
            <a:off x="6352675" y="9368115"/>
            <a:ext cx="2085474" cy="802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106527" y="5261336"/>
            <a:ext cx="5133474" cy="272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83579" y="8566009"/>
            <a:ext cx="1892970" cy="545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8686800" y="8549963"/>
            <a:ext cx="8283388" cy="2792370"/>
            <a:chOff x="4343400" y="4274981"/>
            <a:chExt cx="4141694" cy="1396185"/>
          </a:xfrm>
        </p:grpSpPr>
        <p:sp>
          <p:nvSpPr>
            <p:cNvPr id="43" name="Rectangle 42"/>
            <p:cNvSpPr/>
            <p:nvPr/>
          </p:nvSpPr>
          <p:spPr>
            <a:xfrm>
              <a:off x="5622757" y="5434810"/>
              <a:ext cx="1458763" cy="236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r>
                <a:rPr lang="en-US" sz="2400" kern="12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Memories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343400" y="4274981"/>
              <a:ext cx="4141694" cy="1093925"/>
              <a:chOff x="4343400" y="4274981"/>
              <a:chExt cx="4141694" cy="1093925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4491789" y="4283004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299157" y="4274981"/>
                <a:ext cx="946485" cy="2727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endParaRPr lang="en-US" sz="3600" kern="120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4343400" y="4988443"/>
                <a:ext cx="4141694" cy="380463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1828800" hangingPunct="1">
                  <a:lnSpc>
                    <a:spcPct val="100000"/>
                  </a:lnSpc>
                </a:pP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3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m</a:t>
                </a:r>
                <a:r>
                  <a:rPr lang="en-US" sz="3600" kern="1200" baseline="-250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4</a:t>
                </a:r>
                <a:r>
                  <a:rPr lang="en-US" sz="3600" kern="1200" dirty="0">
                    <a:solidFill>
                      <a:srgbClr val="70AD47">
                        <a:lumMod val="75000"/>
                      </a:srgbClr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, …)</a:t>
                </a:r>
              </a:p>
            </p:txBody>
          </p:sp>
        </p:grpSp>
      </p:grpSp>
      <p:sp>
        <p:nvSpPr>
          <p:cNvPr id="8" name="Rectangle 7"/>
          <p:cNvSpPr/>
          <p:nvPr/>
        </p:nvSpPr>
        <p:spPr>
          <a:xfrm>
            <a:off x="14598315" y="8549963"/>
            <a:ext cx="1892970" cy="5454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70946" y="6454720"/>
            <a:ext cx="1315456" cy="603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4904" y="6454720"/>
            <a:ext cx="1299412" cy="5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106528" y="9351638"/>
            <a:ext cx="1607680" cy="516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382586" y="9236306"/>
            <a:ext cx="2019568" cy="632188"/>
            <a:chOff x="6691293" y="4201296"/>
            <a:chExt cx="1009784" cy="316094"/>
          </a:xfrm>
        </p:grpSpPr>
        <p:sp>
          <p:nvSpPr>
            <p:cNvPr id="12" name="Rectangle 11"/>
            <p:cNvSpPr/>
            <p:nvPr/>
          </p:nvSpPr>
          <p:spPr>
            <a:xfrm>
              <a:off x="6897237" y="4258962"/>
              <a:ext cx="803840" cy="2584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flipH="1">
              <a:off x="6691293" y="4201296"/>
              <a:ext cx="269679" cy="25019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11245515" y="10869620"/>
            <a:ext cx="2917526" cy="472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2400" kern="12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Memories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86800" y="9976887"/>
            <a:ext cx="8283388" cy="7609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(m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m</a:t>
            </a:r>
            <a:r>
              <a:rPr lang="en-US" sz="3600" kern="1200" baseline="-250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latin typeface="Times New Roman" charset="0"/>
                <a:ea typeface="Times New Roman" charset="0"/>
                <a:cs typeface="Times New Roman" charset="0"/>
              </a:rPr>
              <a:t>, …)</a:t>
            </a:r>
          </a:p>
        </p:txBody>
      </p:sp>
      <p:sp>
        <p:nvSpPr>
          <p:cNvPr id="28" name="TextBox 27"/>
          <p:cNvSpPr txBox="1"/>
          <p:nvPr/>
        </p:nvSpPr>
        <p:spPr>
          <a:xfrm rot="1769720">
            <a:off x="12985298" y="10848622"/>
            <a:ext cx="3927955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m4: </a:t>
            </a:r>
            <a:r>
              <a:rPr lang="en-US" sz="3600" kern="1200" dirty="0" smtClean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B: Sure thing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769720">
            <a:off x="11364231" y="11559657"/>
            <a:ext cx="7143450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m3: </a:t>
            </a:r>
            <a:r>
              <a:rPr lang="en-US" sz="3600" kern="1200" dirty="0" smtClean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U: I would like a table for two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769720">
            <a:off x="10100021" y="10555356"/>
            <a:ext cx="2841777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m2: </a:t>
            </a:r>
            <a:r>
              <a:rPr lang="en-US" sz="3600" kern="1200" dirty="0" smtClean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B: Hello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769720">
            <a:off x="8606248" y="10461183"/>
            <a:ext cx="2468301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m1: </a:t>
            </a:r>
            <a:r>
              <a:rPr lang="en-US" sz="3600" kern="1200" dirty="0" smtClean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U: Hi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323204" y="9031518"/>
            <a:ext cx="3575376" cy="120032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dirty="0" smtClean="0">
                <a:solidFill>
                  <a:srgbClr val="C00000"/>
                </a:solidFill>
              </a:rPr>
              <a:t>How many people in your party ?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061798" y="10567696"/>
            <a:ext cx="12696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prstClr val="black"/>
                </a:solidFill>
              </a:rPr>
              <a:t>John</a:t>
            </a: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654028" y="10449717"/>
            <a:ext cx="2245240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dirty="0" smtClean="0">
                <a:solidFill>
                  <a:srgbClr val="C00000"/>
                </a:solidFill>
              </a:rPr>
              <a:t>I’m on it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240006" y="11389768"/>
            <a:ext cx="97985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smtClean="0">
                <a:solidFill>
                  <a:srgbClr val="C00000"/>
                </a:solidFill>
              </a:rPr>
              <a:t>Hi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375436" y="12333690"/>
            <a:ext cx="708992" cy="64633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C00000"/>
                </a:solidFill>
              </a:rPr>
              <a:t>…</a:t>
            </a:r>
            <a:endParaRPr lang="en-US" sz="3600" kern="12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7643711" y="8150596"/>
            <a:ext cx="2369298" cy="1323439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4000" kern="1200" dirty="0" smtClean="0">
                <a:solidFill>
                  <a:prstClr val="white"/>
                </a:solidFill>
              </a:rPr>
              <a:t>How many </a:t>
            </a:r>
            <a:r>
              <a:rPr lang="mr-IN" sz="4000" kern="1200" dirty="0" smtClean="0">
                <a:solidFill>
                  <a:prstClr val="white"/>
                </a:solidFill>
              </a:rPr>
              <a:t>…</a:t>
            </a:r>
            <a:endParaRPr lang="en-US" sz="4000" kern="12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769720">
            <a:off x="14181308" y="11211407"/>
            <a:ext cx="6073481" cy="55399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 anchor="t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m5: </a:t>
            </a:r>
            <a:r>
              <a:rPr lang="en-US" sz="3600" kern="1200" dirty="0" smtClean="0">
                <a:solidFill>
                  <a:srgbClr val="70AD47">
                    <a:lumMod val="75000"/>
                  </a:srgbClr>
                </a:solidFill>
                <a:ea typeface="Times New Roman" charset="0"/>
                <a:cs typeface="Times New Roman" charset="0"/>
              </a:rPr>
              <a:t>B: Where would that be?</a:t>
            </a:r>
            <a:endParaRPr lang="en-US" sz="3600" kern="1200" dirty="0">
              <a:solidFill>
                <a:srgbClr val="70AD47">
                  <a:lumMod val="75000"/>
                </a:srgbClr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6060" y="10971669"/>
            <a:ext cx="5977256" cy="2462213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200" kern="1200" dirty="0" smtClean="0">
                <a:solidFill>
                  <a:prstClr val="black"/>
                </a:solidFill>
                <a:ea typeface="Times New Roman" charset="0"/>
                <a:cs typeface="Times New Roman" charset="0"/>
              </a:rPr>
              <a:t>U: Hi</a:t>
            </a:r>
            <a:endParaRPr lang="en-US" sz="3200" kern="1200" dirty="0">
              <a:solidFill>
                <a:prstClr val="black"/>
              </a:solidFill>
              <a:ea typeface="Times New Roman" charset="0"/>
              <a:cs typeface="Times New Roman" charset="0"/>
            </a:endParaRP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 smtClean="0">
                <a:solidFill>
                  <a:prstClr val="black"/>
                </a:solidFill>
                <a:ea typeface="Times New Roman" charset="0"/>
                <a:cs typeface="Times New Roman" charset="0"/>
              </a:rPr>
              <a:t>B: Hello</a:t>
            </a:r>
            <a:endParaRPr lang="en-US" sz="3200" kern="1200" dirty="0">
              <a:solidFill>
                <a:prstClr val="black"/>
              </a:solidFill>
              <a:ea typeface="Times New Roman" charset="0"/>
              <a:cs typeface="Times New Roman" charset="0"/>
            </a:endParaRP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 smtClean="0">
                <a:solidFill>
                  <a:prstClr val="black"/>
                </a:solidFill>
                <a:ea typeface="Times New Roman" charset="0"/>
                <a:cs typeface="Times New Roman" charset="0"/>
              </a:rPr>
              <a:t>U: I would like a table for two</a:t>
            </a:r>
            <a:endParaRPr lang="en-US" sz="3200" kern="1200" dirty="0">
              <a:solidFill>
                <a:prstClr val="black"/>
              </a:solidFill>
              <a:ea typeface="Times New Roman" charset="0"/>
              <a:cs typeface="Times New Roman" charset="0"/>
            </a:endParaRP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 smtClean="0">
                <a:solidFill>
                  <a:prstClr val="black"/>
                </a:solidFill>
                <a:ea typeface="Times New Roman" charset="0"/>
                <a:cs typeface="Times New Roman" charset="0"/>
              </a:rPr>
              <a:t>B: Sure thing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200" kern="1200" dirty="0" smtClean="0">
                <a:solidFill>
                  <a:prstClr val="black"/>
                </a:solidFill>
                <a:ea typeface="Times New Roman" charset="0"/>
                <a:cs typeface="Times New Roman" charset="0"/>
              </a:rPr>
              <a:t>B: Where would that be ?</a:t>
            </a:r>
            <a:endParaRPr lang="en-US" sz="3200" kern="1200" dirty="0">
              <a:solidFill>
                <a:prstClr val="black"/>
              </a:solidFill>
              <a:ea typeface="Times New Roman" charset="0"/>
              <a:cs typeface="Times New Roman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39037" y="7468647"/>
            <a:ext cx="4931178" cy="2888702"/>
            <a:chOff x="1519518" y="3734323"/>
            <a:chExt cx="2465589" cy="1444351"/>
          </a:xfrm>
        </p:grpSpPr>
        <p:sp>
          <p:nvSpPr>
            <p:cNvPr id="3" name="Rectangle 2"/>
            <p:cNvSpPr/>
            <p:nvPr/>
          </p:nvSpPr>
          <p:spPr>
            <a:xfrm>
              <a:off x="1519518" y="3734323"/>
              <a:ext cx="1223683" cy="11438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88359" y="4791112"/>
              <a:ext cx="1696748" cy="387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231468" y="7549329"/>
            <a:ext cx="3878412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1828800" hangingPunct="1">
              <a:lnSpc>
                <a:spcPct val="100000"/>
              </a:lnSpc>
            </a:pPr>
            <a:r>
              <a:rPr lang="en-US" sz="3600" kern="1200" dirty="0" smtClean="0">
                <a:solidFill>
                  <a:prstClr val="black"/>
                </a:solidFill>
              </a:rPr>
              <a:t>In Barcelona</a:t>
            </a:r>
            <a:endParaRPr lang="en-US" sz="3600" kern="12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34367" y="5302577"/>
            <a:ext cx="7571798" cy="4575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59739" y="2682443"/>
            <a:ext cx="10180362" cy="7154562"/>
            <a:chOff x="3479869" y="1341221"/>
            <a:chExt cx="5090181" cy="3577281"/>
          </a:xfrm>
          <a:solidFill>
            <a:schemeClr val="bg1"/>
          </a:solidFill>
        </p:grpSpPr>
        <p:sp>
          <p:nvSpPr>
            <p:cNvPr id="48" name="Rectangle 47"/>
            <p:cNvSpPr/>
            <p:nvPr/>
          </p:nvSpPr>
          <p:spPr>
            <a:xfrm>
              <a:off x="6306810" y="2630667"/>
              <a:ext cx="2263240" cy="22878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479869" y="1875354"/>
              <a:ext cx="566752" cy="1448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99450" y="1341221"/>
              <a:ext cx="4970600" cy="14480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8800" hangingPunct="1">
                <a:lnSpc>
                  <a:spcPct val="100000"/>
                </a:lnSpc>
              </a:pPr>
              <a:endParaRPr lang="en-US" sz="3600" kern="1200">
                <a:solidFill>
                  <a:prstClr val="white"/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7134490" y="4113486"/>
            <a:ext cx="5975089" cy="5559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8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17" grpId="0" animBg="1"/>
      <p:bldP spid="15" grpId="0" animBg="1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304716"/>
              </p:ext>
            </p:extLst>
          </p:nvPr>
        </p:nvGraphicFramePr>
        <p:xfrm>
          <a:off x="7172138" y="1382440"/>
          <a:ext cx="16255998" cy="56692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003762" y="5199016"/>
            <a:ext cx="17103802" cy="5175894"/>
            <a:chOff x="14291734" y="4391199"/>
            <a:chExt cx="17103802" cy="5175894"/>
          </a:xfrm>
        </p:grpSpPr>
        <p:sp>
          <p:nvSpPr>
            <p:cNvPr id="9" name="Rounded Rectangle 8"/>
            <p:cNvSpPr/>
            <p:nvPr/>
          </p:nvSpPr>
          <p:spPr>
            <a:xfrm>
              <a:off x="21284799" y="4391199"/>
              <a:ext cx="10110737" cy="1887535"/>
            </a:xfrm>
            <a:prstGeom prst="roundRect">
              <a:avLst/>
            </a:prstGeom>
            <a:noFill/>
            <a:ln w="1270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291734" y="8628374"/>
              <a:ext cx="5030510" cy="9387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5000" smtClean="0">
                  <a:solidFill>
                    <a:schemeClr val="tx1"/>
                  </a:solidFill>
                </a:rPr>
                <a:t>All datasets agree</a:t>
              </a:r>
              <a:endParaRPr lang="en-US" sz="50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5" idx="0"/>
            </p:cNvCxnSpPr>
            <p:nvPr/>
          </p:nvCxnSpPr>
          <p:spPr>
            <a:xfrm flipV="1">
              <a:off x="16806989" y="6243904"/>
              <a:ext cx="4477810" cy="2384470"/>
            </a:xfrm>
            <a:prstGeom prst="straightConnector1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0" cmpd="sng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3604560" y="3641150"/>
            <a:ext cx="7503004" cy="7297877"/>
            <a:chOff x="13445067" y="3623734"/>
            <a:chExt cx="7503004" cy="7297877"/>
          </a:xfrm>
        </p:grpSpPr>
        <p:sp>
          <p:nvSpPr>
            <p:cNvPr id="13" name="Rounded Rectangle 12"/>
            <p:cNvSpPr/>
            <p:nvPr/>
          </p:nvSpPr>
          <p:spPr>
            <a:xfrm>
              <a:off x="18084800" y="3623734"/>
              <a:ext cx="2863271" cy="1557866"/>
            </a:xfrm>
            <a:prstGeom prst="roundRect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445067" y="9136507"/>
              <a:ext cx="7247466" cy="1785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5000" dirty="0" smtClean="0">
                  <a:solidFill>
                    <a:schemeClr val="tx1"/>
                  </a:solidFill>
                </a:rPr>
                <a:t>Memory Networks can not learn to use the KB</a:t>
              </a:r>
              <a:endParaRPr lang="en-US" sz="5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797867" y="5757333"/>
              <a:ext cx="2235200" cy="3379174"/>
            </a:xfrm>
            <a:prstGeom prst="straightConnector1">
              <a:avLst/>
            </a:prstGeom>
            <a:ln w="127000" cmpd="sng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0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Evaluating </a:t>
            </a:r>
            <a:r>
              <a:rPr lang="en-US" smtClean="0"/>
              <a:t>Goal-oriented End-to-</a:t>
            </a:r>
            <a:r>
              <a:rPr lang="en-US"/>
              <a:t>E</a:t>
            </a:r>
            <a:r>
              <a:rPr lang="en-US" smtClean="0"/>
              <a:t>nd </a:t>
            </a:r>
            <a:r>
              <a:rPr lang="en-US" dirty="0" smtClean="0"/>
              <a:t>Dialog Systems</a:t>
            </a:r>
            <a:endParaRPr dirty="0"/>
          </a:p>
        </p:txBody>
      </p:sp>
      <p:sp>
        <p:nvSpPr>
          <p:cNvPr id="123" name="Shape 123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atin typeface="FreightSansLFPro" charset="0"/>
                <a:ea typeface="FreightSansLFPro" charset="0"/>
                <a:cs typeface="FreightSansLFPro" charset="0"/>
              </a:rPr>
              <a:t>Antoine </a:t>
            </a:r>
            <a:r>
              <a:rPr lang="en-US" b="1" dirty="0" err="1" smtClean="0">
                <a:latin typeface="FreightSansLFPro" charset="0"/>
                <a:ea typeface="FreightSansLFPro" charset="0"/>
                <a:cs typeface="FreightSansLFPro" charset="0"/>
              </a:rPr>
              <a:t>Bordes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- Facebook AI Research</a:t>
            </a:r>
          </a:p>
          <a:p>
            <a:r>
              <a:rPr lang="en-US" sz="5000" dirty="0" smtClean="0">
                <a:latin typeface="FreightSansLFPro" charset="0"/>
                <a:ea typeface="FreightSansLFPro" charset="0"/>
                <a:cs typeface="FreightSansLFPro" charset="0"/>
              </a:rPr>
              <a:t>Work with: Jason Weston, Y-Lan </a:t>
            </a:r>
            <a:r>
              <a:rPr lang="en-US" sz="5000" dirty="0" err="1" smtClean="0">
                <a:latin typeface="FreightSansLFPro" charset="0"/>
                <a:ea typeface="FreightSansLFPro" charset="0"/>
                <a:cs typeface="FreightSansLFPro" charset="0"/>
              </a:rPr>
              <a:t>Boureau</a:t>
            </a:r>
            <a:r>
              <a:rPr lang="en-US" sz="5000" dirty="0" smtClean="0">
                <a:latin typeface="FreightSansLFPro" charset="0"/>
                <a:ea typeface="FreightSansLFPro" charset="0"/>
                <a:cs typeface="FreightSansLFPro" charset="0"/>
              </a:rPr>
              <a:t>, Jesse Dodge, Andre </a:t>
            </a:r>
            <a:r>
              <a:rPr lang="en-US" sz="5000" dirty="0" err="1" smtClean="0">
                <a:latin typeface="FreightSansLFPro" charset="0"/>
                <a:ea typeface="FreightSansLFPro" charset="0"/>
                <a:cs typeface="FreightSansLFPro" charset="0"/>
              </a:rPr>
              <a:t>Gane</a:t>
            </a:r>
            <a:r>
              <a:rPr lang="en-US" sz="5000" dirty="0" smtClean="0">
                <a:latin typeface="FreightSansLFPro" charset="0"/>
                <a:ea typeface="FreightSansLFPro" charset="0"/>
                <a:cs typeface="FreightSansLFPro" charset="0"/>
              </a:rPr>
              <a:t>, Xiang Zhang, Alex Miller, Arthur </a:t>
            </a:r>
            <a:r>
              <a:rPr lang="en-US" sz="5000" dirty="0" err="1" smtClean="0">
                <a:latin typeface="FreightSansLFPro" charset="0"/>
                <a:ea typeface="FreightSansLFPro" charset="0"/>
                <a:cs typeface="FreightSansLFPro" charset="0"/>
              </a:rPr>
              <a:t>Szlam</a:t>
            </a:r>
            <a:r>
              <a:rPr lang="en-US" sz="5000" dirty="0" smtClean="0">
                <a:latin typeface="FreightSansLFPro" charset="0"/>
                <a:ea typeface="FreightSansLFPro" charset="0"/>
                <a:cs typeface="FreightSansLFPro" charset="0"/>
              </a:rPr>
              <a:t>, </a:t>
            </a:r>
            <a:r>
              <a:rPr lang="en-US" sz="5000" dirty="0" err="1" smtClean="0">
                <a:latin typeface="FreightSansLFPro" charset="0"/>
                <a:ea typeface="FreightSansLFPro" charset="0"/>
                <a:cs typeface="FreightSansLFPro" charset="0"/>
              </a:rPr>
              <a:t>Sumit</a:t>
            </a:r>
            <a:r>
              <a:rPr lang="en-US" sz="5000" dirty="0" smtClean="0">
                <a:latin typeface="FreightSansLFPro" charset="0"/>
                <a:ea typeface="FreightSansLFPro" charset="0"/>
                <a:cs typeface="FreightSansLFPro" charset="0"/>
              </a:rPr>
              <a:t> Chopra</a:t>
            </a:r>
            <a:endParaRPr lang="en-US" sz="5000" dirty="0"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NIPS – Let’s Discuss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Workshop –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December 10, 2016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769940"/>
              </p:ext>
            </p:extLst>
          </p:nvPr>
        </p:nvGraphicFramePr>
        <p:xfrm>
          <a:off x="7172138" y="1382440"/>
          <a:ext cx="16255998" cy="56692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2.0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rgbClr val="FF0000"/>
                          </a:solidFill>
                        </a:rPr>
                        <a:t>3.0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49.4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0.5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1.2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21212671">
            <a:off x="9974714" y="7884284"/>
            <a:ext cx="6498741" cy="17851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Task completion is a much </a:t>
            </a:r>
            <a:r>
              <a:rPr lang="en-US" sz="5000" smtClean="0"/>
              <a:t>harder metric!</a:t>
            </a:r>
            <a:endParaRPr lang="en-US" sz="5000" dirty="0" smtClean="0"/>
          </a:p>
        </p:txBody>
      </p:sp>
    </p:spTree>
    <p:extLst>
      <p:ext uri="{BB962C8B-B14F-4D97-AF65-F5344CB8AC3E}">
        <p14:creationId xmlns:p14="http://schemas.microsoft.com/office/powerpoint/2010/main" val="6409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110002"/>
              </p:ext>
            </p:extLst>
          </p:nvPr>
        </p:nvGraphicFramePr>
        <p:xfrm>
          <a:off x="7172138" y="1382440"/>
          <a:ext cx="16255998" cy="56692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212671">
            <a:off x="593649" y="8319012"/>
            <a:ext cx="6498741" cy="17851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What if Out-of-Vocabulary entities?</a:t>
            </a:r>
          </a:p>
        </p:txBody>
      </p:sp>
    </p:spTree>
    <p:extLst>
      <p:ext uri="{BB962C8B-B14F-4D97-AF65-F5344CB8AC3E}">
        <p14:creationId xmlns:p14="http://schemas.microsoft.com/office/powerpoint/2010/main" val="205791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26662"/>
              </p:ext>
            </p:extLst>
          </p:nvPr>
        </p:nvGraphicFramePr>
        <p:xfrm>
          <a:off x="7172138" y="1382440"/>
          <a:ext cx="16255998" cy="56692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60.0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-40.0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72.3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-27.6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68.3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78.9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-21.1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8.3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+0.3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65.0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74.4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9.8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+0.3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57.0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57.6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-1.9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+0.0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48.2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-27.2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65.5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-30.6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21212671">
            <a:off x="593649" y="8319012"/>
            <a:ext cx="6498741" cy="17851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What </a:t>
            </a:r>
            <a:r>
              <a:rPr lang="en-US" sz="5000" smtClean="0"/>
              <a:t>if Out-of-Vocabulary entities?</a:t>
            </a:r>
            <a:endParaRPr lang="en-US" sz="5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553188" y="8340556"/>
            <a:ext cx="15493898" cy="8710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OOV are not obvious for embedding-based models.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389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226662"/>
              </p:ext>
            </p:extLst>
          </p:nvPr>
        </p:nvGraphicFramePr>
        <p:xfrm>
          <a:off x="7172138" y="1382440"/>
          <a:ext cx="16255998" cy="56692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5.8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60.0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-40.0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72.3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-27.6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68.3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78.9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-21.1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8.3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+0.3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65.0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+0.1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74.4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-0.5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9.8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+0.3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57.0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-0.2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57.6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-1.9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+0.0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48.2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-27.2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65.5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-30.6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 rot="21212671">
            <a:off x="593649" y="8319012"/>
            <a:ext cx="6498741" cy="17851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What if Out-of-Vocabulary entities?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3188" y="8340556"/>
            <a:ext cx="16239684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Adding type features can help to fix some limitations</a:t>
            </a:r>
            <a:endParaRPr lang="en-US" sz="50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1409"/>
              </p:ext>
            </p:extLst>
          </p:nvPr>
        </p:nvGraphicFramePr>
        <p:xfrm>
          <a:off x="21049672" y="288957"/>
          <a:ext cx="2743200" cy="612648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+ type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 features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96.5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94.5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75.2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77.7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41.0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4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E2E API call prediction</a:t>
            </a:r>
            <a:endParaRPr lang="en-US" sz="4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25" y="3381377"/>
            <a:ext cx="17369950" cy="77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1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E2E on Concierge</a:t>
            </a:r>
            <a:endParaRPr lang="en-US" sz="4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094" y="4011298"/>
            <a:ext cx="17361811" cy="640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Horizontal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12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Joint testing on different tasks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</a:rPr>
              <a:t>True AI should be open-domain!</a:t>
            </a:r>
            <a:endParaRPr lang="en-US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dirty="0" smtClean="0">
                <a:solidFill>
                  <a:schemeClr val="accent2"/>
                </a:solidFill>
                <a:latin typeface="FreightSansLFPro" charset="0"/>
                <a:ea typeface="FreightSansLFPro" charset="0"/>
                <a:cs typeface="FreightSansLFPro" charset="0"/>
              </a:rPr>
              <a:t>We have also built a </a:t>
            </a:r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Movie Dialog Dataset </a:t>
            </a:r>
            <a:r>
              <a:rPr lang="en-US" sz="4000" dirty="0">
                <a:latin typeface="FreightSansLFPro" charset="0"/>
                <a:ea typeface="FreightSansLFPro" charset="0"/>
                <a:cs typeface="FreightSansLFPro" charset="0"/>
              </a:rPr>
              <a:t>(Dodge et al., ICLR16)</a:t>
            </a:r>
            <a:endParaRPr lang="en-US" sz="4000" dirty="0" smtClean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698500" lvl="1" indent="0"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Closed, but large, domain about movies (75k entities, 3.5M ex).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Ask facts about movies?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Ask for opinions (recommendations) about movies?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Dialog combining facts and opinions?</a:t>
            </a:r>
          </a:p>
          <a:p>
            <a:pPr lvl="1"/>
            <a:r>
              <a:rPr lang="en-US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General chit-chat about movies (statements not questions)?</a:t>
            </a:r>
          </a:p>
          <a:p>
            <a:pPr marL="698500" lvl="1" indent="0">
              <a:buNone/>
            </a:pPr>
            <a:endParaRPr lang="en-US" dirty="0">
              <a:solidFill>
                <a:srgbClr val="FF0000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marL="698500" lvl="1" indent="0">
              <a:buNone/>
            </a:pPr>
            <a:r>
              <a:rPr lang="en-US" sz="5400" b="1" u="sng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And… combination of all above in one end-to-end model.</a:t>
            </a:r>
            <a:endParaRPr lang="en-US" sz="5400" b="1" u="sng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4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223" y="572667"/>
            <a:ext cx="22371050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Combines </a:t>
            </a:r>
            <a:r>
              <a:rPr lang="en-US" sz="10000" dirty="0">
                <a:latin typeface="FreightSansLFPro" charset="0"/>
                <a:ea typeface="FreightSansLFPro" charset="0"/>
                <a:cs typeface="FreightSansLFPro" charset="0"/>
              </a:rPr>
              <a:t>QA with Dialog </a:t>
            </a:r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Tasks </a:t>
            </a:r>
            <a:r>
              <a:rPr lang="en-US" sz="4000" dirty="0" smtClean="0">
                <a:latin typeface="FreightSansLFPro" charset="0"/>
                <a:ea typeface="FreightSansLFPro" charset="0"/>
                <a:cs typeface="FreightSansLFPro" charset="0"/>
              </a:rPr>
              <a:t>(Dodge et al., ICLR16)</a:t>
            </a:r>
            <a:endParaRPr lang="en-US" sz="4000" dirty="0">
              <a:solidFill>
                <a:srgbClr val="0000F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Content Placeholder 3" descr="d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6" r="-486"/>
          <a:stretch>
            <a:fillRect/>
          </a:stretch>
        </p:blipFill>
        <p:spPr>
          <a:xfrm>
            <a:off x="2906893" y="3153364"/>
            <a:ext cx="9488462" cy="5124444"/>
          </a:xfrm>
        </p:spPr>
      </p:pic>
      <p:pic>
        <p:nvPicPr>
          <p:cNvPr id="5" name="Picture 4" descr="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046" y="3437393"/>
            <a:ext cx="9163872" cy="4417118"/>
          </a:xfrm>
          <a:prstGeom prst="rect">
            <a:avLst/>
          </a:prstGeom>
        </p:spPr>
      </p:pic>
      <p:pic>
        <p:nvPicPr>
          <p:cNvPr id="7" name="Picture 6" descr="d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353" y="8557836"/>
            <a:ext cx="8940646" cy="4674418"/>
          </a:xfrm>
          <a:prstGeom prst="rect">
            <a:avLst/>
          </a:prstGeom>
        </p:spPr>
      </p:pic>
      <p:pic>
        <p:nvPicPr>
          <p:cNvPr id="8" name="Picture 7" descr="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8638904"/>
            <a:ext cx="9304046" cy="443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00743"/>
              </p:ext>
            </p:extLst>
          </p:nvPr>
        </p:nvGraphicFramePr>
        <p:xfrm>
          <a:off x="7172138" y="1382440"/>
          <a:ext cx="16255998" cy="82296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QA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50.9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79.3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90.7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Recs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QA+Recs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81.7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Reddit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-440266" y="-2099733"/>
            <a:ext cx="20828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/>
              <a:t>JOINT SUPERVISED EMBEDDINGS 43.6 28.1 58.9 14.5 </a:t>
            </a:r>
            <a:endParaRPr lang="hr-HR" dirty="0" smtClean="0"/>
          </a:p>
          <a:p>
            <a:r>
              <a:rPr lang="hr-HR" dirty="0" smtClean="0"/>
              <a:t>JOINT </a:t>
            </a:r>
            <a:r>
              <a:rPr lang="hr-HR" dirty="0"/>
              <a:t>MEMN2N 83.5 26.5 78.9 26.6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1212671">
            <a:off x="2226887" y="7670912"/>
            <a:ext cx="4402667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What if joint training?</a:t>
            </a:r>
          </a:p>
        </p:txBody>
      </p:sp>
    </p:spTree>
    <p:extLst>
      <p:ext uri="{BB962C8B-B14F-4D97-AF65-F5344CB8AC3E}">
        <p14:creationId xmlns:p14="http://schemas.microsoft.com/office/powerpoint/2010/main" val="158582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6" b="17361"/>
          <a:stretch/>
        </p:blipFill>
        <p:spPr>
          <a:xfrm>
            <a:off x="20455467" y="1141302"/>
            <a:ext cx="2157210" cy="2454699"/>
          </a:xfrm>
          <a:prstGeom prst="rect">
            <a:avLst/>
          </a:prstGeom>
        </p:spPr>
      </p:pic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2311977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Bots! Bots! Bots!</a:t>
            </a:r>
            <a:endParaRPr lang="en-US" sz="7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680" y="2673912"/>
            <a:ext cx="16059996" cy="108881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06133" y="3251200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411199" y="4518090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27198" y="5361647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570691" y="6458511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40483" y="7351399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579000" y="8398932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27198" y="9708849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886862" y="10339353"/>
            <a:ext cx="9787467" cy="1659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82301" y="11941545"/>
            <a:ext cx="16831735" cy="20714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4553941" y="864550"/>
            <a:ext cx="9787467" cy="28815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7"/>
          <a:stretch/>
        </p:blipFill>
        <p:spPr>
          <a:xfrm>
            <a:off x="20455467" y="9081864"/>
            <a:ext cx="3676079" cy="470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68691"/>
              </p:ext>
            </p:extLst>
          </p:nvPr>
        </p:nvGraphicFramePr>
        <p:xfrm>
          <a:off x="7172138" y="1382440"/>
          <a:ext cx="16255998" cy="82296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QA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43.6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7.3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83.3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dirty="0" smtClean="0">
                          <a:solidFill>
                            <a:srgbClr val="00B050"/>
                          </a:solidFill>
                        </a:rPr>
                        <a:t>+4.0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90.7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Recs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28.1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-1.1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26.5</a:t>
                      </a:r>
                      <a:r>
                        <a:rPr lang="en-US" b="1" dirty="0" smtClean="0"/>
                        <a:t> 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2.1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QA+Recs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58.9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-7.0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79.9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-1.8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Reddit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14.5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-13.1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26.6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-2.6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72138" y="10600267"/>
            <a:ext cx="15493898" cy="12772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Still need to figure out multi-task!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21212671">
            <a:off x="2226887" y="7670912"/>
            <a:ext cx="4402667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000" dirty="0" smtClean="0"/>
              <a:t>What if joint training?</a:t>
            </a:r>
          </a:p>
        </p:txBody>
      </p:sp>
    </p:spTree>
    <p:extLst>
      <p:ext uri="{BB962C8B-B14F-4D97-AF65-F5344CB8AC3E}">
        <p14:creationId xmlns:p14="http://schemas.microsoft.com/office/powerpoint/2010/main" val="17502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294" y="-46187"/>
            <a:ext cx="16084552" cy="2673912"/>
          </a:xfrm>
        </p:spPr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Ubuntu Data </a:t>
            </a:r>
            <a:r>
              <a:rPr lang="en-US" sz="44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(Lowe et al. McGill, ‘15)</a:t>
            </a:r>
            <a:endParaRPr lang="en-US" sz="44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294" y="2041914"/>
            <a:ext cx="19298666" cy="8686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>
                <a:latin typeface="FreightSansLFPro" charset="0"/>
                <a:ea typeface="FreightSansLFPro" charset="0"/>
                <a:cs typeface="FreightSansLFPro" charset="0"/>
              </a:rPr>
              <a:t>Dialog dataset: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 Ubuntu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IRC channel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logs, users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ask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questions about </a:t>
            </a:r>
            <a:r>
              <a:rPr lang="en-US" dirty="0">
                <a:latin typeface="FreightSansLFPro" charset="0"/>
                <a:ea typeface="FreightSansLFPro" charset="0"/>
                <a:cs typeface="FreightSansLFPro" charset="0"/>
              </a:rPr>
              <a:t>issues they are having with Ubuntu and get answers by other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users.</a:t>
            </a:r>
            <a:endParaRPr lang="en-US" dirty="0">
              <a:solidFill>
                <a:srgbClr val="FF6600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4" name="Picture 3" descr="ubunt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3762734"/>
            <a:ext cx="17881600" cy="6502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98293" y="10664302"/>
            <a:ext cx="2095567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000" dirty="0">
                <a:solidFill>
                  <a:srgbClr val="000090"/>
                </a:solidFill>
              </a:rPr>
              <a:t>Best </a:t>
            </a:r>
            <a:r>
              <a:rPr lang="en-US" sz="5000" dirty="0" smtClean="0">
                <a:solidFill>
                  <a:srgbClr val="000090"/>
                </a:solidFill>
              </a:rPr>
              <a:t>current results: “Sentence </a:t>
            </a:r>
            <a:r>
              <a:rPr lang="en-US" sz="5000" dirty="0">
                <a:solidFill>
                  <a:srgbClr val="000090"/>
                </a:solidFill>
              </a:rPr>
              <a:t>Pair Scoring: Towards Unified Framework for Text </a:t>
            </a:r>
            <a:r>
              <a:rPr lang="en-US" sz="5000" dirty="0" smtClean="0">
                <a:solidFill>
                  <a:srgbClr val="000090"/>
                </a:solidFill>
              </a:rPr>
              <a:t>Comprehension” (</a:t>
            </a:r>
            <a:r>
              <a:rPr lang="en-US" sz="5000" dirty="0" err="1" smtClean="0">
                <a:solidFill>
                  <a:srgbClr val="000090"/>
                </a:solidFill>
              </a:rPr>
              <a:t>Baudis</a:t>
            </a:r>
            <a:r>
              <a:rPr lang="en-US" sz="5000" dirty="0" smtClean="0">
                <a:solidFill>
                  <a:srgbClr val="000090"/>
                </a:solidFill>
              </a:rPr>
              <a:t> et al., 2016</a:t>
            </a:r>
            <a:r>
              <a:rPr lang="en-US" sz="5000" smtClean="0">
                <a:solidFill>
                  <a:srgbClr val="000090"/>
                </a:solidFill>
              </a:rPr>
              <a:t>)</a:t>
            </a:r>
            <a:r>
              <a:rPr lang="en-US" sz="5000">
                <a:solidFill>
                  <a:srgbClr val="000090"/>
                </a:solidFill>
              </a:rPr>
              <a:t> </a:t>
            </a:r>
            <a:r>
              <a:rPr lang="en-US" sz="5000" smtClean="0">
                <a:solidFill>
                  <a:srgbClr val="000090"/>
                </a:solidFill>
              </a:rPr>
              <a:t>=&gt; </a:t>
            </a:r>
            <a:r>
              <a:rPr lang="en-US" sz="5000" smtClean="0">
                <a:solidFill>
                  <a:srgbClr val="3366FF"/>
                </a:solidFill>
              </a:rPr>
              <a:t>RNN-CNN </a:t>
            </a:r>
            <a:r>
              <a:rPr lang="en-US" sz="5000" dirty="0" smtClean="0">
                <a:solidFill>
                  <a:srgbClr val="3366FF"/>
                </a:solidFill>
              </a:rPr>
              <a:t>combo: </a:t>
            </a:r>
            <a:r>
              <a:rPr lang="en-US" sz="5000" dirty="0">
                <a:solidFill>
                  <a:srgbClr val="3366FF"/>
                </a:solidFill>
              </a:rPr>
              <a:t>67.2</a:t>
            </a:r>
          </a:p>
        </p:txBody>
      </p:sp>
      <p:sp>
        <p:nvSpPr>
          <p:cNvPr id="6" name="Rectangle 5"/>
          <p:cNvSpPr/>
          <p:nvPr/>
        </p:nvSpPr>
        <p:spPr>
          <a:xfrm>
            <a:off x="14687551" y="6581393"/>
            <a:ext cx="1485900" cy="18002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7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to interaction </a:t>
            </a:r>
            <a:r>
              <a:rPr lang="en-US" sz="4400" dirty="0" smtClean="0"/>
              <a:t>(Weston, NIPS16)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that's incorrect.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411265" y="7183147"/>
            <a:ext cx="7798719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If you can predict this, you are most of the way to knowing how to answer correctly.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974667" y="8527914"/>
            <a:ext cx="5436598" cy="40353"/>
          </a:xfrm>
          <a:prstGeom prst="straightConnector1">
            <a:avLst/>
          </a:prstGeom>
          <a:ln w="1270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4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Responses Give Lots of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4F81BD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Mary went to the hallway.</a:t>
            </a:r>
          </a:p>
          <a:p>
            <a:pPr marL="0" indent="0">
              <a:buNone/>
            </a:pPr>
            <a:r>
              <a:rPr lang="en-US" dirty="0" smtClean="0"/>
              <a:t>John </a:t>
            </a:r>
            <a:r>
              <a:rPr lang="en-US" dirty="0"/>
              <a:t>moved to the </a:t>
            </a:r>
            <a:r>
              <a:rPr lang="en-US" dirty="0" smtClean="0"/>
              <a:t>bathroom.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Mary </a:t>
            </a:r>
            <a:r>
              <a:rPr lang="en-US" dirty="0"/>
              <a:t>travelled to the </a:t>
            </a:r>
            <a:r>
              <a:rPr lang="en-US" dirty="0" smtClean="0"/>
              <a:t>kitchen.</a:t>
            </a:r>
          </a:p>
          <a:p>
            <a:pPr marL="0" indent="0">
              <a:buNone/>
            </a:pPr>
            <a:r>
              <a:rPr lang="en-US" dirty="0" smtClean="0"/>
              <a:t>Where is Mary?     </a:t>
            </a:r>
            <a:r>
              <a:rPr lang="en-US" dirty="0" err="1" smtClean="0">
                <a:solidFill>
                  <a:srgbClr val="FF0000"/>
                </a:solidFill>
              </a:rPr>
              <a:t>A:playground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No, the answer is kitchen. </a:t>
            </a:r>
          </a:p>
          <a:p>
            <a:pPr marL="0" indent="0">
              <a:buNone/>
            </a:pPr>
            <a:r>
              <a:rPr lang="en-US" dirty="0" smtClean="0"/>
              <a:t>Where </a:t>
            </a:r>
            <a:r>
              <a:rPr lang="en-US" dirty="0"/>
              <a:t>is John? </a:t>
            </a:r>
            <a:r>
              <a:rPr lang="en-US" dirty="0" smtClean="0"/>
              <a:t>    </a:t>
            </a:r>
            <a:r>
              <a:rPr lang="en-US" dirty="0" err="1" smtClean="0">
                <a:solidFill>
                  <a:srgbClr val="FF0000"/>
                </a:solidFill>
              </a:rPr>
              <a:t>A:bathroom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Yes</a:t>
            </a:r>
            <a:r>
              <a:rPr lang="en-US" dirty="0"/>
              <a:t>, that's right!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265940" y="7748866"/>
            <a:ext cx="5984459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0" dirty="0"/>
              <a:t>Much more signal than just “No” or zero reward.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9990667" y="8527914"/>
            <a:ext cx="6286694" cy="40353"/>
          </a:xfrm>
          <a:prstGeom prst="straightConnector1">
            <a:avLst/>
          </a:prstGeom>
          <a:ln w="127000" cmpd="sng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3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0" y="1974072"/>
            <a:ext cx="20311872" cy="103921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0540" y="67733"/>
            <a:ext cx="21361663" cy="2673912"/>
          </a:xfrm>
        </p:spPr>
        <p:txBody>
          <a:bodyPr/>
          <a:lstStyle/>
          <a:p>
            <a:r>
              <a:rPr lang="en-US" sz="8000" dirty="0"/>
              <a:t>Real Human </a:t>
            </a:r>
            <a:r>
              <a:rPr lang="en-US" sz="8000" dirty="0" err="1" smtClean="0"/>
              <a:t>Questions+Feedback</a:t>
            </a:r>
            <a:r>
              <a:rPr lang="en-US" sz="8000" dirty="0" smtClean="0"/>
              <a:t> </a:t>
            </a:r>
            <a:r>
              <a:rPr lang="en-US" sz="6000" dirty="0" smtClean="0"/>
              <a:t>(Li et al., 16)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76532" y="11951595"/>
            <a:ext cx="9594285" cy="10267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Much </a:t>
            </a:r>
            <a:r>
              <a:rPr lang="en-US" sz="6000" dirty="0">
                <a:solidFill>
                  <a:schemeClr val="bg1"/>
                </a:solidFill>
              </a:rPr>
              <a:t>more diversity!!</a:t>
            </a:r>
          </a:p>
        </p:txBody>
      </p:sp>
    </p:spTree>
    <p:extLst>
      <p:ext uri="{BB962C8B-B14F-4D97-AF65-F5344CB8AC3E}">
        <p14:creationId xmlns:p14="http://schemas.microsoft.com/office/powerpoint/2010/main" val="56343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ctr" defTabSz="546100">
              <a:lnSpc>
                <a:spcPct val="100000"/>
              </a:lnSpc>
              <a:defRPr sz="11400">
                <a:solidFill>
                  <a:srgbClr val="FFFFFF"/>
                </a:solidFill>
              </a:defRPr>
            </a:pPr>
            <a:r>
              <a:rPr lang="en-US" dirty="0" smtClean="0"/>
              <a:t>Next Steps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9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In summary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Collection of tasks can be valuable for E2E dialog evaluations</a:t>
            </a:r>
          </a:p>
          <a:p>
            <a:pPr eaLnBrk="1" hangingPunct="1"/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Identified issues: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Interaction with symbolic DB?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Out-of-Vocabulary words?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Joint learning?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Transfer learning?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Learning from language interactions?</a:t>
            </a:r>
          </a:p>
          <a:p>
            <a:pPr lvl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Not limited to dialog tasks!</a:t>
            </a: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16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51272"/>
              </p:ext>
            </p:extLst>
          </p:nvPr>
        </p:nvGraphicFramePr>
        <p:xfrm>
          <a:off x="7172138" y="1382440"/>
          <a:ext cx="16255998" cy="82296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QA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50.9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79.3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90.7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Recs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QA+Recs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81.7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Reddit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84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2912281"/>
            <a:ext cx="21271144" cy="10094118"/>
          </a:xfrm>
        </p:spPr>
        <p:txBody>
          <a:bodyPr>
            <a:normAutofit/>
          </a:bodyPr>
          <a:lstStyle/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  <a:p>
            <a:pPr eaLnBrk="1" hangingPunct="1"/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034120"/>
              </p:ext>
            </p:extLst>
          </p:nvPr>
        </p:nvGraphicFramePr>
        <p:xfrm>
          <a:off x="7172138" y="1382440"/>
          <a:ext cx="16255998" cy="11430000"/>
        </p:xfrm>
        <a:graphic>
          <a:graphicData uri="http://schemas.openxmlformats.org/drawingml/2006/table">
            <a:tbl>
              <a:tblPr firstRow="1" bandRow="1">
                <a:tableStyleId>{8F44A2F1-9E1F-4B54-A3A2-5F16C0AD49E2}</a:tableStyleId>
              </a:tblPr>
              <a:tblGrid>
                <a:gridCol w="3911499"/>
                <a:gridCol w="2576945"/>
                <a:gridCol w="1639555"/>
                <a:gridCol w="2987863"/>
                <a:gridCol w="2743200"/>
                <a:gridCol w="2396936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IR 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(TF-IDF)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LSTMs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Embeddings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+mj-lt"/>
                          <a:ea typeface="Helvetica Neue eText Pro" charset="0"/>
                          <a:cs typeface="Helvetica Neue eText Pro" charset="0"/>
                        </a:rPr>
                        <a:t>Memory Networks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  <a:ea typeface="Helvetica Neue eText Pro" charset="0"/>
                        <a:cs typeface="Helvetica Neue eText Pro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Top perf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T1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API calls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T2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Update API calls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68.4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T3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Show options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64.9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74.9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T4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Extra information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57.2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59.5</a:t>
                      </a:r>
                      <a:endParaRPr lang="en-US" b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T5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Full dialogs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75.4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96.1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100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T6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DSTC2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</a:t>
                      </a: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41.1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T7</a:t>
                      </a:r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mr-IN" sz="2800" dirty="0" smtClean="0">
                          <a:solidFill>
                            <a:schemeClr val="bg1"/>
                          </a:solidFill>
                        </a:rPr>
                        <a:t>–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Concierge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14.6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16.7</a:t>
                      </a:r>
                      <a:endParaRPr lang="en-US" b="1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aseline="0" dirty="0" smtClean="0">
                          <a:solidFill>
                            <a:schemeClr val="bg1"/>
                          </a:solidFill>
                        </a:rPr>
                        <a:t>QA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50.9</a:t>
                      </a:r>
                      <a:endParaRPr 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79.3</a:t>
                      </a:r>
                      <a:endParaRPr lang="en-US" b="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90.7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Recs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QA+Recs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65.9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81.7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Reddit Task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23.7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11.8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27.6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29.2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bAbI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Tasks (10k)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63.6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84.6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</a:rPr>
                        <a:t>95.8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99.5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CBT - NE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16.8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43.6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40.2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66.6</a:t>
                      </a:r>
                      <a:endParaRPr lang="en-US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75.0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CBT - CN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19.6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58.2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50.6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63.0</a:t>
                      </a:r>
                      <a:endParaRPr lang="en-US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72.0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SimpleQuestions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63.9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WikiMovies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/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54.4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78.5</a:t>
                      </a:r>
                      <a:endParaRPr lang="en-US" b="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93.5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 rot="20233145">
            <a:off x="92081" y="8274065"/>
            <a:ext cx="7172138" cy="19205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 smtClean="0"/>
              <a:t>Adding QA datasets to the picture?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882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Let’s help Poncho!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91" y="2573867"/>
            <a:ext cx="18864009" cy="11171579"/>
          </a:xfrm>
        </p:spPr>
      </p:pic>
    </p:spTree>
    <p:extLst>
      <p:ext uri="{BB962C8B-B14F-4D97-AF65-F5344CB8AC3E}">
        <p14:creationId xmlns:p14="http://schemas.microsoft.com/office/powerpoint/2010/main" val="15973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2311977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End-to-End </a:t>
            </a:r>
            <a:r>
              <a:rPr lang="en-US" sz="10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d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ialog systems</a:t>
            </a:r>
            <a:endParaRPr lang="en-US" sz="7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394892" y="2912280"/>
            <a:ext cx="22989108" cy="101263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698500" indent="-69850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4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673100" algn="l" defTabSz="1828800" rtl="0" eaLnBrk="1" latinLnBrk="0" hangingPunct="1"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36750" indent="-565150" algn="l" defTabSz="1828800" rtl="0" eaLnBrk="1" latinLnBrk="0" hangingPunct="1">
              <a:spcBef>
                <a:spcPts val="12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527300" indent="-590550" algn="l" defTabSz="1828800" rtl="0" eaLnBrk="1" latinLnBrk="0" hangingPunct="1"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92450" indent="-565150" algn="l" defTabSz="1828800" rtl="0" eaLnBrk="1" latinLnBrk="0" hangingPunct="1">
              <a:spcBef>
                <a:spcPts val="12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600" indent="-565150" algn="l" defTabSz="18288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35450" indent="-565150" algn="l" defTabSz="18288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797426" indent="-565150" algn="l" defTabSz="18288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378450" indent="-565150" algn="l" defTabSz="18288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400" dirty="0">
                <a:latin typeface="FreightSansLFPro" charset="0"/>
                <a:ea typeface="FreightSansLFPro" charset="0"/>
                <a:cs typeface="FreightSansLFPro" charset="0"/>
              </a:rPr>
              <a:t>F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rom 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dialog history to next response directly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nb-NO" sz="3500" dirty="0" smtClean="0"/>
              <a:t>(</a:t>
            </a:r>
            <a:r>
              <a:rPr lang="nb-NO" sz="3500" dirty="0"/>
              <a:t>Shang </a:t>
            </a:r>
            <a:r>
              <a:rPr lang="nb-NO" sz="3500" i="1" dirty="0"/>
              <a:t>et al.</a:t>
            </a:r>
            <a:r>
              <a:rPr lang="nb-NO" sz="3500" dirty="0"/>
              <a:t>, </a:t>
            </a:r>
            <a:r>
              <a:rPr lang="nb-NO" sz="3500" dirty="0" smtClean="0"/>
              <a:t>15</a:t>
            </a:r>
            <a:r>
              <a:rPr lang="nb-NO" sz="3500" dirty="0"/>
              <a:t>; </a:t>
            </a:r>
            <a:r>
              <a:rPr lang="nb-NO" sz="3500" dirty="0" err="1"/>
              <a:t>Vinyals</a:t>
            </a:r>
            <a:r>
              <a:rPr lang="nb-NO" sz="3500" dirty="0"/>
              <a:t> and Le, </a:t>
            </a:r>
            <a:r>
              <a:rPr lang="nb-NO" sz="3500" dirty="0" smtClean="0"/>
              <a:t>15</a:t>
            </a:r>
            <a:r>
              <a:rPr lang="nb-NO" sz="3500" dirty="0"/>
              <a:t>; </a:t>
            </a:r>
            <a:r>
              <a:rPr lang="nb-NO" sz="3500" dirty="0" err="1"/>
              <a:t>Sordoni</a:t>
            </a:r>
            <a:r>
              <a:rPr lang="nb-NO" sz="3500" dirty="0"/>
              <a:t> </a:t>
            </a:r>
            <a:r>
              <a:rPr lang="nb-NO" sz="3500" i="1" dirty="0"/>
              <a:t>et al.</a:t>
            </a:r>
            <a:r>
              <a:rPr lang="nb-NO" sz="3500" dirty="0"/>
              <a:t>, </a:t>
            </a:r>
            <a:r>
              <a:rPr lang="nb-NO" sz="3500" dirty="0" smtClean="0"/>
              <a:t>15</a:t>
            </a:r>
            <a:r>
              <a:rPr lang="nb-NO" sz="3500" dirty="0"/>
              <a:t>; </a:t>
            </a:r>
            <a:r>
              <a:rPr lang="nb-NO" sz="3500" dirty="0" err="1">
                <a:solidFill>
                  <a:srgbClr val="2C7C9F"/>
                </a:solidFill>
              </a:rPr>
              <a:t>Serban</a:t>
            </a:r>
            <a:r>
              <a:rPr lang="nb-NO" sz="3500" dirty="0">
                <a:solidFill>
                  <a:srgbClr val="2C7C9F"/>
                </a:solidFill>
              </a:rPr>
              <a:t> </a:t>
            </a:r>
            <a:r>
              <a:rPr lang="nb-NO" sz="3500" i="1" dirty="0">
                <a:solidFill>
                  <a:srgbClr val="2C7C9F"/>
                </a:solidFill>
              </a:rPr>
              <a:t>et al.</a:t>
            </a:r>
            <a:r>
              <a:rPr lang="nb-NO" sz="3500" dirty="0">
                <a:solidFill>
                  <a:srgbClr val="2C7C9F"/>
                </a:solidFill>
              </a:rPr>
              <a:t>, </a:t>
            </a:r>
            <a:r>
              <a:rPr lang="nb-NO" sz="3500" dirty="0" smtClean="0">
                <a:solidFill>
                  <a:srgbClr val="2C7C9F"/>
                </a:solidFill>
              </a:rPr>
              <a:t>15</a:t>
            </a:r>
            <a:r>
              <a:rPr lang="nb-NO" sz="3500" dirty="0" smtClean="0"/>
              <a:t>; </a:t>
            </a:r>
            <a:r>
              <a:rPr lang="nb-NO" sz="3500" dirty="0"/>
              <a:t>Dodge </a:t>
            </a:r>
            <a:r>
              <a:rPr lang="nb-NO" sz="3500" i="1" dirty="0"/>
              <a:t>et al.</a:t>
            </a:r>
            <a:r>
              <a:rPr lang="nb-NO" sz="3500" dirty="0"/>
              <a:t>, </a:t>
            </a:r>
            <a:r>
              <a:rPr lang="nb-NO" sz="3500" dirty="0" smtClean="0"/>
              <a:t>16</a:t>
            </a:r>
            <a:r>
              <a:rPr lang="nb-NO" sz="3500" dirty="0"/>
              <a:t>) </a:t>
            </a:r>
          </a:p>
          <a:p>
            <a:pPr lvl="1">
              <a:lnSpc>
                <a:spcPct val="100000"/>
              </a:lnSpc>
            </a:pPr>
            <a:endParaRPr lang="en-US" sz="4300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>
              <a:lnSpc>
                <a:spcPct val="100000"/>
              </a:lnSpc>
            </a:pPr>
            <a:r>
              <a:rPr lang="en-US" sz="54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No intermediate task or state that can be used for training and evaluating</a:t>
            </a: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. </a:t>
            </a:r>
            <a:endParaRPr lang="en-US" sz="54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0" y="4671800"/>
            <a:ext cx="13377332" cy="66073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38768"/>
          <a:stretch/>
        </p:blipFill>
        <p:spPr>
          <a:xfrm>
            <a:off x="11305313" y="9165702"/>
            <a:ext cx="11893354" cy="21182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6"/>
          <a:stretch/>
        </p:blipFill>
        <p:spPr>
          <a:xfrm>
            <a:off x="16772123" y="7023609"/>
            <a:ext cx="8120079" cy="190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7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Open Research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Papers:</a:t>
            </a:r>
          </a:p>
          <a:p>
            <a:pPr lvl="1"/>
            <a:r>
              <a:rPr lang="en-US" dirty="0"/>
              <a:t>Key-Value Memory Networks: </a:t>
            </a:r>
            <a:r>
              <a:rPr lang="en-US" dirty="0">
                <a:hlinkClick r:id="rId2"/>
              </a:rPr>
              <a:t>http://arxiv.org/abs/1606.03126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Memory </a:t>
            </a:r>
            <a:r>
              <a:rPr lang="en-US" dirty="0"/>
              <a:t>Networks: </a:t>
            </a:r>
            <a:r>
              <a:rPr lang="en-US" dirty="0">
                <a:hlinkClick r:id="rId3"/>
              </a:rPr>
              <a:t>http://arxiv.org/abs/1410.3916</a:t>
            </a:r>
            <a:endParaRPr lang="en-US" dirty="0"/>
          </a:p>
          <a:p>
            <a:pPr lvl="1"/>
            <a:r>
              <a:rPr lang="en-US" dirty="0"/>
              <a:t>End-to-end Memory Networks: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arxiv.org/abs/1503.08895</a:t>
            </a:r>
            <a:endParaRPr lang="en-US" dirty="0" smtClean="0"/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</a:t>
            </a:r>
            <a:r>
              <a:rPr lang="en-US" dirty="0"/>
              <a:t>tasks: </a:t>
            </a:r>
            <a:r>
              <a:rPr lang="en-US" dirty="0" smtClean="0">
                <a:hlinkClick r:id="rId5"/>
              </a:rPr>
              <a:t>http://arxiv.org/abs/1502.05698</a:t>
            </a:r>
            <a:endParaRPr lang="en-US" dirty="0" smtClean="0"/>
          </a:p>
          <a:p>
            <a:pPr lvl="1"/>
            <a:r>
              <a:rPr lang="en-US" dirty="0" smtClean="0"/>
              <a:t>Children’s </a:t>
            </a:r>
            <a:r>
              <a:rPr lang="en-US" dirty="0"/>
              <a:t>B</a:t>
            </a:r>
            <a:r>
              <a:rPr lang="en-US" dirty="0" smtClean="0"/>
              <a:t>ooks Test: </a:t>
            </a:r>
            <a:r>
              <a:rPr lang="en-US" dirty="0" smtClean="0">
                <a:hlinkClick r:id="rId6"/>
              </a:rPr>
              <a:t>http://arxiv.org/abs/1511.023701</a:t>
            </a:r>
            <a:endParaRPr lang="en-US" dirty="0" smtClean="0"/>
          </a:p>
          <a:p>
            <a:pPr lvl="1"/>
            <a:r>
              <a:rPr lang="en-US" dirty="0"/>
              <a:t>Large-scale QA with Memory Networks: </a:t>
            </a: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arxiv.org/abs/1506.02075</a:t>
            </a:r>
            <a:endParaRPr lang="en-US" dirty="0" smtClean="0"/>
          </a:p>
          <a:p>
            <a:pPr lvl="1"/>
            <a:r>
              <a:rPr lang="en-US" dirty="0" smtClean="0"/>
              <a:t>Evaluating pre-requisite qualities of dialog </a:t>
            </a:r>
            <a:r>
              <a:rPr lang="en-US" dirty="0"/>
              <a:t>systems: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arxiv.org/abs/1511.06931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Dialog </a:t>
            </a:r>
            <a:r>
              <a:rPr lang="en-US" dirty="0" err="1"/>
              <a:t>bAbI</a:t>
            </a:r>
            <a:r>
              <a:rPr lang="en-US" dirty="0"/>
              <a:t> tasks: </a:t>
            </a:r>
            <a:r>
              <a:rPr lang="en-US" dirty="0">
                <a:hlinkClick r:id="rId9"/>
              </a:rPr>
              <a:t>http://arxiv.org/abs/1605.07683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Dialog-based language </a:t>
            </a:r>
            <a:r>
              <a:rPr lang="en-US" dirty="0"/>
              <a:t>learning: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arxiv.org/abs/1604.06045</a:t>
            </a:r>
            <a:r>
              <a:rPr lang="en-US" dirty="0" smtClean="0"/>
              <a:t> </a:t>
            </a:r>
          </a:p>
          <a:p>
            <a:pPr marL="428626" lvl="1" indent="-428626">
              <a:spcBef>
                <a:spcPts val="3400"/>
              </a:spcBef>
              <a:buClr>
                <a:srgbClr val="415995"/>
              </a:buClr>
            </a:pPr>
            <a:r>
              <a:rPr lang="en-US" sz="5600" dirty="0"/>
              <a:t>Data: </a:t>
            </a:r>
            <a:r>
              <a:rPr lang="en-US" dirty="0" smtClean="0">
                <a:hlinkClick r:id="rId11" action="ppaction://hlinkfile"/>
              </a:rPr>
              <a:t>fb.ai/babi</a:t>
            </a:r>
            <a:r>
              <a:rPr lang="en-US" dirty="0" smtClean="0"/>
              <a:t> </a:t>
            </a:r>
            <a:r>
              <a:rPr lang="en-US" dirty="0"/>
              <a:t>(7 </a:t>
            </a:r>
            <a:r>
              <a:rPr lang="en-US" dirty="0" smtClean="0"/>
              <a:t>datasets including </a:t>
            </a:r>
            <a:r>
              <a:rPr lang="en-US" dirty="0" err="1" smtClean="0"/>
              <a:t>bAbI</a:t>
            </a:r>
            <a:r>
              <a:rPr lang="en-US" dirty="0" smtClean="0"/>
              <a:t> tasks</a:t>
            </a:r>
            <a:r>
              <a:rPr lang="en-US" dirty="0"/>
              <a:t> </a:t>
            </a:r>
            <a:r>
              <a:rPr lang="en-US" dirty="0" smtClean="0"/>
              <a:t>and Movie Dialog Data)</a:t>
            </a:r>
            <a:endParaRPr lang="en-US" dirty="0"/>
          </a:p>
          <a:p>
            <a:r>
              <a:rPr lang="en-US" dirty="0" smtClean="0"/>
              <a:t>Code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Memory Networks: </a:t>
            </a:r>
            <a:r>
              <a:rPr lang="en-US" dirty="0">
                <a:hlinkClick r:id="rId12"/>
              </a:rPr>
              <a:t>https://github.com/facebook/MemNN</a:t>
            </a:r>
            <a:endParaRPr lang="en-US" dirty="0"/>
          </a:p>
          <a:p>
            <a:pPr lvl="1"/>
            <a:r>
              <a:rPr lang="en-US" dirty="0" err="1" smtClean="0"/>
              <a:t>bAbI</a:t>
            </a:r>
            <a:r>
              <a:rPr lang="en-US" dirty="0" smtClean="0"/>
              <a:t> tasks </a:t>
            </a:r>
            <a:r>
              <a:rPr lang="en-US" dirty="0"/>
              <a:t>generator: </a:t>
            </a:r>
            <a:r>
              <a:rPr lang="en-US" dirty="0">
                <a:hlinkClick r:id="rId13"/>
              </a:rPr>
              <a:t>https://</a:t>
            </a:r>
            <a:r>
              <a:rPr lang="en-US" dirty="0" smtClean="0">
                <a:hlinkClick r:id="rId13"/>
              </a:rPr>
              <a:t>github.com/facebook/bAbI-tasks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068642" y="434714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068642" y="597568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2068642" y="7604228"/>
            <a:ext cx="749508" cy="14690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hangingPunct="1">
              <a:lnSpc>
                <a:spcPct val="100000"/>
              </a:lnSpc>
            </a:pPr>
            <a:endParaRPr lang="en-US" sz="3600" kern="120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61" y="4706912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MemNN</a:t>
            </a:r>
            <a:endParaRPr lang="en-US" sz="3600" kern="1200" dirty="0">
              <a:solidFill>
                <a:srgbClr val="0070C0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61" y="6340875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Q&amp;A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961" y="7931985"/>
            <a:ext cx="206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105809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p-sm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6" y="1545102"/>
            <a:ext cx="14011556" cy="1082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959" y="-694206"/>
            <a:ext cx="20203106" cy="2754824"/>
          </a:xfrm>
        </p:spPr>
        <p:txBody>
          <a:bodyPr/>
          <a:lstStyle/>
          <a:p>
            <a:r>
              <a:rPr lang="en-US" sz="7200" dirty="0">
                <a:solidFill>
                  <a:srgbClr val="2C7C9F"/>
                </a:solidFill>
              </a:rPr>
              <a:t>Key-Value Memory Network</a:t>
            </a:r>
            <a:r>
              <a:rPr lang="en-US" dirty="0" smtClean="0">
                <a:solidFill>
                  <a:srgbClr val="2C7C9F"/>
                </a:solidFill>
              </a:rPr>
              <a:t> </a:t>
            </a:r>
            <a:r>
              <a:rPr lang="en-US" sz="4800" dirty="0">
                <a:solidFill>
                  <a:srgbClr val="2C7C9F"/>
                </a:solidFill>
              </a:rPr>
              <a:t>(Miller et al., ‘16)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40430" y="12647057"/>
            <a:ext cx="17489508" cy="754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Encode Prior Knowledge: </a:t>
            </a:r>
            <a:r>
              <a:rPr lang="en-US" sz="4000" dirty="0"/>
              <a:t>if</a:t>
            </a:r>
            <a:r>
              <a:rPr lang="en-US" sz="4000" b="1" dirty="0"/>
              <a:t> </a:t>
            </a:r>
            <a:r>
              <a:rPr lang="en-US" sz="4000" dirty="0" err="1"/>
              <a:t>k_i</a:t>
            </a:r>
            <a:r>
              <a:rPr lang="en-US" sz="4000" dirty="0"/>
              <a:t> matches q, </a:t>
            </a:r>
            <a:r>
              <a:rPr lang="en-US" sz="4000" dirty="0" err="1"/>
              <a:t>v_i</a:t>
            </a:r>
            <a:r>
              <a:rPr lang="en-US" sz="4000" dirty="0"/>
              <a:t> matches output     better results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7343552" y="12883964"/>
            <a:ext cx="412124" cy="31636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0"/>
          </a:p>
        </p:txBody>
      </p:sp>
    </p:spTree>
    <p:extLst>
      <p:ext uri="{BB962C8B-B14F-4D97-AF65-F5344CB8AC3E}">
        <p14:creationId xmlns:p14="http://schemas.microsoft.com/office/powerpoint/2010/main" val="4620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21" y="2105674"/>
            <a:ext cx="14478538" cy="11192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4285" y="674400"/>
            <a:ext cx="22114933" cy="1336956"/>
          </a:xfrm>
        </p:spPr>
        <p:txBody>
          <a:bodyPr/>
          <a:lstStyle/>
          <a:p>
            <a:r>
              <a:rPr lang="en-US" sz="8000" dirty="0">
                <a:solidFill>
                  <a:srgbClr val="2C7C9F"/>
                </a:solidFill>
              </a:rPr>
              <a:t>Forward Prediction Memory </a:t>
            </a:r>
            <a:r>
              <a:rPr lang="en-US" sz="8000" dirty="0" smtClean="0">
                <a:solidFill>
                  <a:srgbClr val="2C7C9F"/>
                </a:solidFill>
              </a:rPr>
              <a:t>Network </a:t>
            </a:r>
            <a:r>
              <a:rPr lang="en-US" sz="4800" dirty="0">
                <a:solidFill>
                  <a:srgbClr val="2C7C9F"/>
                </a:solidFill>
              </a:rPr>
              <a:t>(Weston, ‘16)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2554" y="12801599"/>
            <a:ext cx="15798396" cy="754053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/>
              <a:t>“Unsupervised” Forward Model: </a:t>
            </a:r>
            <a:r>
              <a:rPr lang="en-US" sz="4000" dirty="0"/>
              <a:t>does not require labeled supervision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29906" y="3374265"/>
            <a:ext cx="2369712" cy="24622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5903803" y="3253993"/>
            <a:ext cx="445609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</a:rPr>
              <a:t>new state of world</a:t>
            </a:r>
          </a:p>
        </p:txBody>
      </p:sp>
    </p:spTree>
    <p:extLst>
      <p:ext uri="{BB962C8B-B14F-4D97-AF65-F5344CB8AC3E}">
        <p14:creationId xmlns:p14="http://schemas.microsoft.com/office/powerpoint/2010/main" val="133111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1700" y="-768552"/>
            <a:ext cx="16084552" cy="2673912"/>
          </a:xfrm>
        </p:spPr>
        <p:txBody>
          <a:bodyPr/>
          <a:lstStyle/>
          <a:p>
            <a:r>
              <a:rPr lang="en-US" sz="8000" dirty="0"/>
              <a:t>Dialog Feedback: 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014" y="2220176"/>
            <a:ext cx="10337800" cy="8483600"/>
          </a:xfrm>
        </p:spPr>
      </p:pic>
      <p:sp>
        <p:nvSpPr>
          <p:cNvPr id="6" name="TextBox 5"/>
          <p:cNvSpPr txBox="1"/>
          <p:nvPr/>
        </p:nvSpPr>
        <p:spPr>
          <a:xfrm>
            <a:off x="3811700" y="11018593"/>
            <a:ext cx="175243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Forward Prediction </a:t>
            </a:r>
            <a:r>
              <a:rPr lang="en-US" sz="4000" dirty="0" err="1"/>
              <a:t>MemNN</a:t>
            </a:r>
            <a:r>
              <a:rPr lang="en-US" sz="4000" dirty="0"/>
              <a:t> (FP) which uses textual rewards </a:t>
            </a:r>
          </a:p>
          <a:p>
            <a:r>
              <a:rPr lang="en-US" sz="4000" dirty="0"/>
              <a:t>can perform better than using numerical rewards (RBI or REINFORCE)!!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08698" y="4456091"/>
            <a:ext cx="3940936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WikiMovies</a:t>
            </a:r>
            <a:r>
              <a:rPr lang="en-US" sz="2800" dirty="0"/>
              <a:t> (templated task)</a:t>
            </a:r>
          </a:p>
        </p:txBody>
      </p:sp>
    </p:spTree>
    <p:extLst>
      <p:ext uri="{BB962C8B-B14F-4D97-AF65-F5344CB8AC3E}">
        <p14:creationId xmlns:p14="http://schemas.microsoft.com/office/powerpoint/2010/main" val="1710704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50898" y="5075696"/>
            <a:ext cx="23673573" cy="8308347"/>
            <a:chOff x="850898" y="5075696"/>
            <a:chExt cx="23673573" cy="83083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32928" y="5075696"/>
              <a:ext cx="11291543" cy="610968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56"/>
            <a:stretch/>
          </p:blipFill>
          <p:spPr>
            <a:xfrm>
              <a:off x="14224000" y="11423752"/>
              <a:ext cx="10300471" cy="196029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50898" y="9607756"/>
              <a:ext cx="13140267" cy="232679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2C7C9F"/>
                  </a:solidFill>
                </a:rPr>
                <a:t>“many metrics commonly used in the literature for evaluating unsupervised dialogue systems do not correlate strongly with human judgement</a:t>
              </a:r>
              <a:r>
                <a:rPr lang="en-US" sz="4400" dirty="0" smtClean="0">
                  <a:solidFill>
                    <a:srgbClr val="2C7C9F"/>
                  </a:solidFill>
                </a:rPr>
                <a:t>.”</a:t>
              </a:r>
              <a:endParaRPr lang="en-US" sz="4400" dirty="0">
                <a:solidFill>
                  <a:srgbClr val="2C7C9F"/>
                </a:solidFill>
              </a:endParaRPr>
            </a:p>
          </p:txBody>
        </p:sp>
      </p:grpSp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2311977" cy="2673912"/>
          </a:xfrm>
        </p:spPr>
        <p:txBody>
          <a:bodyPr/>
          <a:lstStyle/>
          <a:p>
            <a:pPr algn="l" eaLnBrk="1" hangingPunct="1"/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E2E dialog evaluation is hard</a:t>
            </a:r>
            <a:endParaRPr lang="en-US" sz="7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394892" y="2912281"/>
            <a:ext cx="21271144" cy="10094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98500" indent="-698500" algn="l" defTabSz="1828800" rtl="0" eaLnBrk="1" latinLnBrk="0" hangingPunct="1">
              <a:spcBef>
                <a:spcPts val="4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4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371600" indent="-673100" algn="l" defTabSz="1828800" rtl="0" eaLnBrk="1" latinLnBrk="0" hangingPunct="1"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4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936750" indent="-565150" algn="l" defTabSz="1828800" rtl="0" eaLnBrk="1" latinLnBrk="0" hangingPunct="1">
              <a:spcBef>
                <a:spcPts val="12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527300" indent="-590550" algn="l" defTabSz="1828800" rtl="0" eaLnBrk="1" latinLnBrk="0" hangingPunct="1"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092450" indent="-565150" algn="l" defTabSz="1828800" rtl="0" eaLnBrk="1" latinLnBrk="0" hangingPunct="1">
              <a:spcBef>
                <a:spcPts val="12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657600" indent="-565150" algn="l" defTabSz="18288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235450" indent="-565150" algn="l" defTabSz="18288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797426" indent="-565150" algn="l" defTabSz="18288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3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378450" indent="-565150" algn="l" defTabSz="18288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3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Human evaluations 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(AMT, etc.):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PROS: </a:t>
            </a:r>
            <a:r>
              <a:rPr lang="en-US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test fluency, task </a:t>
            </a:r>
            <a:r>
              <a:rPr lang="en-US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completion, actual task</a:t>
            </a:r>
            <a:endParaRPr lang="en-US" dirty="0" smtClean="0">
              <a:solidFill>
                <a:schemeClr val="accent5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rgbClr val="C00000"/>
                </a:solidFill>
                <a:latin typeface="FreightSansLFPro" charset="0"/>
                <a:ea typeface="FreightSansLFPro" charset="0"/>
                <a:cs typeface="FreightSansLFPro" charset="0"/>
              </a:rPr>
              <a:t>CONS:</a:t>
            </a:r>
            <a:r>
              <a:rPr lang="en-US" dirty="0" smtClean="0">
                <a:solidFill>
                  <a:srgbClr val="C00000"/>
                </a:solidFill>
                <a:latin typeface="FreightSansLFPro" charset="0"/>
                <a:ea typeface="FreightSansLFPro" charset="0"/>
                <a:cs typeface="FreightSansLFPro" charset="0"/>
              </a:rPr>
              <a:t> costly, non-reproducible</a:t>
            </a:r>
          </a:p>
          <a:p>
            <a:pPr lvl="1"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>
              <a:lnSpc>
                <a:spcPct val="100000"/>
              </a:lnSpc>
            </a:pPr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Automatic evaluati</a:t>
            </a:r>
            <a:r>
              <a:rPr lang="en-US" dirty="0" smtClean="0">
                <a:latin typeface="FreightSansLFPro" charset="0"/>
                <a:ea typeface="FreightSansLFPro" charset="0"/>
                <a:cs typeface="FreightSansLFPro" charset="0"/>
              </a:rPr>
              <a:t>on (BLEU, perplexity, etc.)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PROS: </a:t>
            </a:r>
            <a:r>
              <a:rPr lang="en-US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fast, scalable, </a:t>
            </a:r>
            <a:r>
              <a:rPr lang="en-US" dirty="0" smtClean="0">
                <a:solidFill>
                  <a:schemeClr val="accent5"/>
                </a:solidFill>
                <a:latin typeface="FreightSansLFPro" charset="0"/>
                <a:ea typeface="FreightSansLFPro" charset="0"/>
                <a:cs typeface="FreightSansLFPro" charset="0"/>
              </a:rPr>
              <a:t>reproducible, 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accent6"/>
                </a:solidFill>
                <a:latin typeface="FreightSansLFPro" charset="0"/>
                <a:ea typeface="FreightSansLFPro" charset="0"/>
                <a:cs typeface="FreightSansLFPro" charset="0"/>
              </a:rPr>
              <a:t>CONS</a:t>
            </a:r>
            <a:r>
              <a:rPr lang="en-US" b="1" dirty="0" smtClean="0">
                <a:solidFill>
                  <a:schemeClr val="accent6"/>
                </a:solidFill>
                <a:latin typeface="FreightSansLFPro" charset="0"/>
                <a:ea typeface="FreightSansLFPro" charset="0"/>
                <a:cs typeface="FreightSansLFPro" charset="0"/>
              </a:rPr>
              <a:t>: </a:t>
            </a:r>
            <a:r>
              <a:rPr lang="en-US" dirty="0" smtClean="0">
                <a:solidFill>
                  <a:schemeClr val="accent6"/>
                </a:solidFill>
                <a:latin typeface="FreightSansLFPro" charset="0"/>
                <a:ea typeface="FreightSansLFPro" charset="0"/>
                <a:cs typeface="FreightSansLFPro" charset="0"/>
              </a:rPr>
              <a:t>non-correlated with actual human </a:t>
            </a:r>
            <a:r>
              <a:rPr lang="en-US" dirty="0" smtClean="0">
                <a:solidFill>
                  <a:schemeClr val="accent6"/>
                </a:solidFill>
                <a:latin typeface="FreightSansLFPro" charset="0"/>
                <a:ea typeface="FreightSansLFPro" charset="0"/>
                <a:cs typeface="FreightSansLFPro" charset="0"/>
              </a:rPr>
              <a:t>evaluation</a:t>
            </a:r>
            <a:endParaRPr lang="en-US" dirty="0" smtClean="0">
              <a:solidFill>
                <a:srgbClr val="C00000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>
              <a:lnSpc>
                <a:spcPct val="100000"/>
              </a:lnSpc>
            </a:pPr>
            <a:endParaRPr lang="en-US" dirty="0" smtClean="0">
              <a:solidFill>
                <a:srgbClr val="C00000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>
              <a:lnSpc>
                <a:spcPct val="100000"/>
              </a:lnSpc>
            </a:pPr>
            <a:endParaRPr lang="en-US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" name="Rectangle 1"/>
          <p:cNvSpPr/>
          <p:nvPr/>
        </p:nvSpPr>
        <p:spPr>
          <a:xfrm rot="21046980">
            <a:off x="3909519" y="5158205"/>
            <a:ext cx="14740128" cy="40482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at s</a:t>
            </a:r>
            <a:r>
              <a:rPr lang="en-US" dirty="0" smtClean="0"/>
              <a:t>imulation!?</a:t>
            </a:r>
          </a:p>
          <a:p>
            <a:r>
              <a:rPr lang="en-US" dirty="0" smtClean="0"/>
              <a:t>(</a:t>
            </a:r>
            <a:r>
              <a:rPr lang="en-US" i="1" dirty="0" smtClean="0"/>
              <a:t>Yes Nina, this is coming </a:t>
            </a:r>
            <a:r>
              <a:rPr lang="en-US" i="1" smtClean="0"/>
              <a:t>back</a:t>
            </a:r>
            <a:r>
              <a:rPr lang="en-US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333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Tasks for Q&amp;A </a:t>
            </a:r>
            <a:r>
              <a:rPr lang="en-US" sz="4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(Weston </a:t>
            </a:r>
            <a:r>
              <a:rPr lang="en-US" sz="4000" dirty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et al., ICLR16)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705038"/>
            <a:ext cx="21031200" cy="870267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Set of 20 tasks testing basic reasoning capabilities for QA from stories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Short stories are generated from a simulation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Easy to interpret results / test a broad range of properties</a:t>
            </a: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Useful to foster innovation: </a:t>
            </a:r>
            <a:r>
              <a:rPr lang="en-US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FreightSansLFPro" charset="0"/>
                <a:ea typeface="FreightSansLFPro" charset="0"/>
                <a:cs typeface="FreightSansLFPro" charset="0"/>
              </a:rPr>
              <a:t>cited ~150 times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1505" y="6863722"/>
            <a:ext cx="7440706" cy="33239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dropped the milk.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took the milk there.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Sandra went to the bathroom.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John moved to the hallway.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  <a:ea typeface="Times New Roman" charset="0"/>
                <a:cs typeface="Times New Roman" charset="0"/>
              </a:rPr>
              <a:t>Mary went to the bedroom.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u="sng" kern="1200" dirty="0">
                <a:solidFill>
                  <a:prstClr val="black"/>
                </a:solidFill>
              </a:rPr>
              <a:t>Where is the milk ?</a:t>
            </a:r>
            <a:r>
              <a:rPr lang="en-US" sz="3600" kern="1200" dirty="0">
                <a:solidFill>
                  <a:prstClr val="black"/>
                </a:solidFill>
              </a:rPr>
              <a:t>	</a:t>
            </a:r>
            <a:r>
              <a:rPr lang="en-US" sz="3600" kern="1200" dirty="0">
                <a:solidFill>
                  <a:srgbClr val="C00000"/>
                </a:solidFill>
              </a:rPr>
              <a:t>Hallway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98087" y="6863720"/>
            <a:ext cx="8409630" cy="332398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241512" tIns="0" rIns="241512" bIns="0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suitcase is bigger than the chest.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box is bigger than the chocolate.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is bigger than the chocolate.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fits inside the container.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kern="1200" dirty="0">
                <a:solidFill>
                  <a:prstClr val="black"/>
                </a:solidFill>
              </a:rPr>
              <a:t>The chest fits inside the box.</a:t>
            </a:r>
          </a:p>
          <a:p>
            <a:pPr algn="l" defTabSz="1828800" hangingPunct="1">
              <a:lnSpc>
                <a:spcPct val="100000"/>
              </a:lnSpc>
            </a:pPr>
            <a:r>
              <a:rPr lang="en-US" sz="3600" u="sng" kern="1200" dirty="0">
                <a:solidFill>
                  <a:prstClr val="black"/>
                </a:solidFill>
              </a:rPr>
              <a:t>Does the suitcase fit in the chocolate? </a:t>
            </a:r>
            <a:r>
              <a:rPr lang="en-US" sz="3600" kern="1200" dirty="0">
                <a:solidFill>
                  <a:srgbClr val="FF0000"/>
                </a:solidFill>
              </a:rPr>
              <a:t>	</a:t>
            </a:r>
            <a:r>
              <a:rPr lang="en-US" sz="3600" kern="1200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8350" y="10271128"/>
            <a:ext cx="634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Task 3: Two supporting facts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29394" y="10271129"/>
            <a:ext cx="634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hangingPunct="1">
              <a:lnSpc>
                <a:spcPct val="100000"/>
              </a:lnSpc>
            </a:pPr>
            <a:r>
              <a:rPr lang="en-US" sz="3600" i="1" kern="12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Task 18: Size reasoning</a:t>
            </a:r>
          </a:p>
        </p:txBody>
      </p:sp>
    </p:spTree>
    <p:extLst>
      <p:ext uri="{BB962C8B-B14F-4D97-AF65-F5344CB8AC3E}">
        <p14:creationId xmlns:p14="http://schemas.microsoft.com/office/powerpoint/2010/main" val="16942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im2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385" r="-7385"/>
          <a:stretch>
            <a:fillRect/>
          </a:stretch>
        </p:blipFill>
        <p:spPr>
          <a:xfrm>
            <a:off x="1160813" y="1109543"/>
            <a:ext cx="21950066" cy="11854594"/>
          </a:xfrm>
        </p:spPr>
      </p:pic>
    </p:spTree>
    <p:extLst>
      <p:ext uri="{BB962C8B-B14F-4D97-AF65-F5344CB8AC3E}">
        <p14:creationId xmlns:p14="http://schemas.microsoft.com/office/powerpoint/2010/main" val="11138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3697784"/>
              </p:ext>
            </p:extLst>
          </p:nvPr>
        </p:nvGraphicFramePr>
        <p:xfrm>
          <a:off x="3741957" y="1972099"/>
          <a:ext cx="15216756" cy="11469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127642"/>
                <a:gridCol w="1899128"/>
                <a:gridCol w="1590518"/>
                <a:gridCol w="2255214"/>
                <a:gridCol w="1994082"/>
                <a:gridCol w="2350172"/>
              </a:tblGrid>
              <a:tr h="1068704">
                <a:tc>
                  <a:txBody>
                    <a:bodyPr/>
                    <a:lstStyle/>
                    <a:p>
                      <a:r>
                        <a:rPr lang="en-US" sz="3000" dirty="0" smtClean="0"/>
                        <a:t>TASK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N-grams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LSTMs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MemN2N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Memory Networks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StructSVM+coref+srl</a:t>
                      </a:r>
                      <a:endParaRPr lang="en-US" sz="3000" dirty="0"/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T1. Single</a:t>
                      </a:r>
                      <a:r>
                        <a:rPr lang="en-US" sz="2400" baseline="0" dirty="0" smtClean="0"/>
                        <a:t> supporting fact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T2. Two supporting</a:t>
                      </a:r>
                      <a:r>
                        <a:rPr lang="en-US" sz="2400" baseline="0" dirty="0" smtClean="0"/>
                        <a:t> facts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T3. Three</a:t>
                      </a:r>
                      <a:r>
                        <a:rPr lang="en-US" sz="2400" baseline="0" dirty="0" smtClean="0"/>
                        <a:t> supporting facts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T4. Two</a:t>
                      </a:r>
                      <a:r>
                        <a:rPr lang="en-US" sz="2400" baseline="0" dirty="0" smtClean="0"/>
                        <a:t> arguments relations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T5. Three arguments</a:t>
                      </a:r>
                      <a:r>
                        <a:rPr lang="en-US" sz="2400" baseline="0" dirty="0" smtClean="0"/>
                        <a:t> relations</a:t>
                      </a:r>
                      <a:endParaRPr lang="en-US" sz="2400" dirty="0" smtClean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T6. Yes/no</a:t>
                      </a:r>
                      <a:r>
                        <a:rPr lang="en-US" sz="2400" baseline="0" dirty="0" smtClean="0"/>
                        <a:t> questions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T7. Counting</a:t>
                      </a: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T8. Sets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T9. Simple</a:t>
                      </a:r>
                      <a:r>
                        <a:rPr lang="en-US" sz="2400" baseline="0" dirty="0" smtClean="0"/>
                        <a:t> negation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T10. Indefinite</a:t>
                      </a:r>
                      <a:r>
                        <a:rPr lang="en-US" sz="2400" baseline="0" dirty="0" smtClean="0"/>
                        <a:t> knowledge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T11. Basic </a:t>
                      </a:r>
                      <a:r>
                        <a:rPr lang="en-US" sz="2400" dirty="0" err="1" smtClean="0"/>
                        <a:t>coreference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T12. Conjunction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T13. Compound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coreference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T14. Time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T15. Basic</a:t>
                      </a:r>
                      <a:r>
                        <a:rPr lang="en-US" sz="2400" baseline="0" dirty="0" smtClean="0"/>
                        <a:t> deduction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T16. Basic</a:t>
                      </a:r>
                      <a:r>
                        <a:rPr lang="en-US" sz="2400" baseline="0" dirty="0" smtClean="0"/>
                        <a:t> induction</a:t>
                      </a:r>
                      <a:r>
                        <a:rPr lang="en-US" sz="2400" dirty="0" smtClean="0"/>
                        <a:t> 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T17. Positional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T18. Size</a:t>
                      </a:r>
                      <a:r>
                        <a:rPr lang="en-US" sz="2400" baseline="0" dirty="0" smtClean="0"/>
                        <a:t> reasoning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52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3"/>
                          </a:solidFill>
                        </a:rPr>
                        <a:t>62</a:t>
                      </a:r>
                      <a:endParaRPr lang="en-US" sz="2400" dirty="0">
                        <a:solidFill>
                          <a:schemeClr val="accent3"/>
                        </a:solidFill>
                      </a:endParaRPr>
                    </a:p>
                  </a:txBody>
                  <a:tcPr marL="128588" marR="128588" marT="77152" marB="77152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T19. Path finding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36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49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</a:tr>
              <a:tr h="520064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T20. Agent’s motivation</a:t>
                      </a:r>
                      <a:endParaRPr lang="en-US" sz="2400" dirty="0"/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76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91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128588" marR="128588" marT="77152" marB="7715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FFFFFF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EDEFF4"/>
                          </a:solidFill>
                        </a:rPr>
                        <a:t>PASS</a:t>
                      </a:r>
                      <a:endParaRPr lang="en-US" sz="2400" dirty="0">
                        <a:solidFill>
                          <a:srgbClr val="EDEFF4"/>
                        </a:solidFill>
                      </a:endParaRP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FFFF"/>
                          </a:solidFill>
                        </a:rPr>
                        <a:t>PASS</a:t>
                      </a:r>
                    </a:p>
                  </a:txBody>
                  <a:tcPr marL="128588" marR="128588" marT="77152" marB="77152">
                    <a:solidFill>
                      <a:srgbClr val="008000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9028357" y="1257942"/>
            <a:ext cx="5250656" cy="642938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defTabSz="1384768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kern="12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Weakly supervised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19807798" y="2006291"/>
            <a:ext cx="2856259" cy="1226766"/>
          </a:xfrm>
          <a:prstGeom prst="roundRect">
            <a:avLst/>
          </a:prstGeom>
          <a:solidFill>
            <a:srgbClr val="FF6600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algn="l" defTabSz="1384768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kern="1200" dirty="0">
                <a:solidFill>
                  <a:srgbClr val="000000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Training on 1k stories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4563785" y="1292134"/>
            <a:ext cx="4394928" cy="642938"/>
          </a:xfrm>
          <a:prstGeom prst="roundRect">
            <a:avLst/>
          </a:prstGeom>
          <a:solidFill>
            <a:srgbClr val="3366FF"/>
          </a:solidFill>
          <a:ln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138476" tIns="69238" rIns="138476" bIns="69238" numCol="1" rtlCol="0" anchor="t" anchorCtr="0" compatLnSpc="1">
            <a:prstTxWarp prst="textNoShape">
              <a:avLst/>
            </a:prstTxWarp>
          </a:bodyPr>
          <a:lstStyle/>
          <a:p>
            <a:pPr defTabSz="1828800" hangingPunct="1">
              <a:lnSpc>
                <a:spcPct val="90000"/>
              </a:lnSpc>
            </a:pPr>
            <a:r>
              <a:rPr lang="en-US" sz="2800" kern="1200" dirty="0">
                <a:solidFill>
                  <a:prstClr val="black"/>
                </a:solidFill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rPr>
              <a:t>Supervised Supp. Facts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30650" y="-871003"/>
            <a:ext cx="21446069" cy="2673912"/>
          </a:xfrm>
        </p:spPr>
        <p:txBody>
          <a:bodyPr/>
          <a:lstStyle/>
          <a:p>
            <a:pPr algn="l"/>
            <a:r>
              <a:rPr lang="en-US" sz="10000" dirty="0" smtClean="0">
                <a:latin typeface="FreightSansLFPro" charset="0"/>
                <a:ea typeface="FreightSansLFPro" charset="0"/>
                <a:cs typeface="FreightSansLFPro" charset="0"/>
              </a:rPr>
              <a:t>Dashboard</a:t>
            </a:r>
            <a:endParaRPr lang="en-US" sz="10000" dirty="0">
              <a:latin typeface="FreightSansLFPro" charset="0"/>
              <a:ea typeface="FreightSansLFPro" charset="0"/>
              <a:cs typeface="FreightSansLF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57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/>
          </p:nvPr>
        </p:nvSpPr>
        <p:spPr>
          <a:xfrm>
            <a:off x="886690" y="0"/>
            <a:ext cx="20061381" cy="2673912"/>
          </a:xfrm>
        </p:spPr>
        <p:txBody>
          <a:bodyPr/>
          <a:lstStyle/>
          <a:p>
            <a:pPr algn="l" eaLnBrk="1" hangingPunct="1"/>
            <a:r>
              <a:rPr lang="en-US" sz="10000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r>
              <a:rPr lang="en-US" sz="10000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for end-to-end dialog systems</a:t>
            </a:r>
            <a:endParaRPr lang="en-US" sz="10000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94892" y="4673347"/>
            <a:ext cx="21271144" cy="640918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eaLnBrk="1" hangingPunct="1"/>
            <a:r>
              <a:rPr lang="en-US" sz="5400" dirty="0" smtClean="0">
                <a:latin typeface="FreightSansLFPro" charset="0"/>
                <a:ea typeface="FreightSansLFPro" charset="0"/>
                <a:cs typeface="FreightSansLFPro" charset="0"/>
              </a:rPr>
              <a:t>We propose to create </a:t>
            </a:r>
            <a:r>
              <a:rPr lang="en-US" sz="5400" b="1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bAbI</a:t>
            </a:r>
            <a:r>
              <a:rPr lang="en-US" sz="5400" b="1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r>
              <a:rPr lang="en-US" sz="5400" b="1" dirty="0" err="1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taks</a:t>
            </a:r>
            <a:r>
              <a:rPr lang="en-US" sz="5400" b="1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 for dialog.</a:t>
            </a:r>
            <a:endParaRPr lang="en-US" sz="5400" b="1" dirty="0">
              <a:solidFill>
                <a:srgbClr val="2C7C9F"/>
              </a:solidFill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Full control on the data.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Easy diagnostics.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No need for humans in the loop 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No need for indirect metrics like BLEU, ROUGE, etc.</a:t>
            </a:r>
          </a:p>
          <a:p>
            <a:pPr lvl="1"/>
            <a:r>
              <a:rPr lang="en-US" sz="4800" b="1" dirty="0" smtClean="0">
                <a:solidFill>
                  <a:srgbClr val="2C7C9F"/>
                </a:solidFill>
                <a:latin typeface="FreightSansLFPro" charset="0"/>
                <a:ea typeface="FreightSansLFPro" charset="0"/>
                <a:cs typeface="FreightSansLFPro" charset="0"/>
              </a:rPr>
              <a:t>Able to assess the ability to complete a task (goal oriented setting)</a:t>
            </a:r>
          </a:p>
          <a:p>
            <a:pPr lvl="1"/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Open-source see </a:t>
            </a:r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  <a:hlinkClick r:id="rId2"/>
              </a:rPr>
              <a:t>http://fb.ai/babi</a:t>
            </a:r>
            <a:r>
              <a:rPr lang="en-US" sz="4800" dirty="0" smtClean="0">
                <a:latin typeface="FreightSansLFPro" charset="0"/>
                <a:ea typeface="FreightSansLFPro" charset="0"/>
                <a:cs typeface="FreightSansLFPro" charset="0"/>
              </a:rPr>
              <a:t> </a:t>
            </a:r>
            <a:endParaRPr lang="en-US" sz="4800" dirty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/>
            <a:endParaRPr lang="en-US" sz="4800" dirty="0" smtClean="0">
              <a:latin typeface="FreightSansLFPro" charset="0"/>
              <a:ea typeface="FreightSansLFPro" charset="0"/>
              <a:cs typeface="FreightSansLFPro" charset="0"/>
            </a:endParaRPr>
          </a:p>
          <a:p>
            <a:pPr lvl="1" eaLnBrk="1" hangingPunct="1"/>
            <a:endParaRPr lang="en-US" u="sng" dirty="0" smtClean="0">
              <a:solidFill>
                <a:schemeClr val="accent2"/>
              </a:solidFill>
              <a:latin typeface="FreightSansLFPro" charset="0"/>
              <a:ea typeface="FreightSansLFPro" charset="0"/>
              <a:cs typeface="FreightSansLFPro" charset="0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9027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White">
  <a:themeElements>
    <a:clrScheme name="White">
      <a:dk1>
        <a:srgbClr val="EDEEF1"/>
      </a:dk1>
      <a:lt1>
        <a:srgbClr val="7D8490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reightSansLFPro Medium"/>
        <a:ea typeface="FreightSansLFPro Medium"/>
        <a:cs typeface="FreightSansLFPro Medium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FreightSansLFPro"/>
            <a:ea typeface="FreightSansLFPro"/>
            <a:cs typeface="FreightSansLFPro"/>
            <a:sym typeface="FreightSansLF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0.xml><?xml version="1.0" encoding="utf-8"?>
<a:theme xmlns:a="http://schemas.openxmlformats.org/drawingml/2006/main" name="6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9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FreightSansLFPro Medium"/>
        <a:ea typeface="FreightSansLFPro Medium"/>
        <a:cs typeface="FreightSansLFPro Medium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6200" tIns="76200" rIns="76200" bIns="762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6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7000" b="0" i="0" u="none" strike="noStrike" cap="none" spc="0" normalizeH="0" baseline="0">
            <a:ln>
              <a:noFill/>
            </a:ln>
            <a:solidFill>
              <a:srgbClr val="7D8490"/>
            </a:solidFill>
            <a:effectLst/>
            <a:uFillTx/>
            <a:latin typeface="FreightSansLFPro"/>
            <a:ea typeface="FreightSansLFPro"/>
            <a:cs typeface="FreightSansLFPro"/>
            <a:sym typeface="FreightSansLFPr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6178</TotalTime>
  <Words>2565</Words>
  <Application>Microsoft Macintosh PowerPoint</Application>
  <PresentationFormat>Custom</PresentationFormat>
  <Paragraphs>933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44</vt:i4>
      </vt:variant>
    </vt:vector>
  </HeadingPairs>
  <TitlesOfParts>
    <vt:vector size="71" baseType="lpstr">
      <vt:lpstr>Calibri</vt:lpstr>
      <vt:lpstr>Calibri Light</vt:lpstr>
      <vt:lpstr>FreightSansLFPro</vt:lpstr>
      <vt:lpstr>FreightSansLFPro Light</vt:lpstr>
      <vt:lpstr>FreightSansLFPro Medium</vt:lpstr>
      <vt:lpstr>FreightSansLFPro Semibold</vt:lpstr>
      <vt:lpstr>Helvetica Neue eText Pro</vt:lpstr>
      <vt:lpstr>Lucida Grande</vt:lpstr>
      <vt:lpstr>Mangal</vt:lpstr>
      <vt:lpstr>News Gothic MT</vt:lpstr>
      <vt:lpstr>Times New Roman</vt:lpstr>
      <vt:lpstr>Vista Sans OT Reg</vt:lpstr>
      <vt:lpstr>Wingdings</vt:lpstr>
      <vt:lpstr>Wingdings 2</vt:lpstr>
      <vt:lpstr>ヒラギノ角ゴ ProN W3</vt:lpstr>
      <vt:lpstr>Arial</vt:lpstr>
      <vt:lpstr>White</vt:lpstr>
      <vt:lpstr>Office Theme</vt:lpstr>
      <vt:lpstr>1_Office Theme</vt:lpstr>
      <vt:lpstr>2_Office Theme</vt:lpstr>
      <vt:lpstr>3_Office Theme</vt:lpstr>
      <vt:lpstr>4_Breeze</vt:lpstr>
      <vt:lpstr>7_Office Theme</vt:lpstr>
      <vt:lpstr>8_Office Theme</vt:lpstr>
      <vt:lpstr>3_Breeze</vt:lpstr>
      <vt:lpstr>6_Breeze</vt:lpstr>
      <vt:lpstr>9_Breeze</vt:lpstr>
      <vt:lpstr>PowerPoint Presentation</vt:lpstr>
      <vt:lpstr>Evaluating Goal-oriented End-to-End Dialog Systems</vt:lpstr>
      <vt:lpstr>Bots! Bots! Bots!</vt:lpstr>
      <vt:lpstr>End-to-End dialog systems</vt:lpstr>
      <vt:lpstr>E2E dialog evaluation is hard</vt:lpstr>
      <vt:lpstr>bAbI Tasks for Q&amp;A (Weston et al., ICLR16)</vt:lpstr>
      <vt:lpstr>PowerPoint Presentation</vt:lpstr>
      <vt:lpstr>Dashboard</vt:lpstr>
      <vt:lpstr>bAbI for end-to-end dialog systems</vt:lpstr>
      <vt:lpstr>Next Utterance Classification</vt:lpstr>
      <vt:lpstr>Vertical / Horizontal</vt:lpstr>
      <vt:lpstr>Vertical</vt:lpstr>
      <vt:lpstr>Creation of the dataset</vt:lpstr>
      <vt:lpstr>Slicing a booking in five tasks</vt:lpstr>
      <vt:lpstr>Additions</vt:lpstr>
      <vt:lpstr>Stats</vt:lpstr>
      <vt:lpstr>Related resources</vt:lpstr>
      <vt:lpstr>E2E candidate: Memory Networks</vt:lpstr>
      <vt:lpstr>Dashboard</vt:lpstr>
      <vt:lpstr>Dashboard</vt:lpstr>
      <vt:lpstr>Dashboard</vt:lpstr>
      <vt:lpstr>Dashboard</vt:lpstr>
      <vt:lpstr>Dashboard</vt:lpstr>
      <vt:lpstr>E2E API call prediction</vt:lpstr>
      <vt:lpstr>E2E on Concierge</vt:lpstr>
      <vt:lpstr>Horizontal</vt:lpstr>
      <vt:lpstr>Joint testing on different tasks</vt:lpstr>
      <vt:lpstr>Combines QA with Dialog Tasks (Dodge et al., ICLR16)</vt:lpstr>
      <vt:lpstr>Dashboard</vt:lpstr>
      <vt:lpstr>Dashboard</vt:lpstr>
      <vt:lpstr>Ubuntu Data (Lowe et al. McGill, ‘15)</vt:lpstr>
      <vt:lpstr>Moving to interaction (Weston, NIPS16)</vt:lpstr>
      <vt:lpstr>Human Responses Give Lots of Info</vt:lpstr>
      <vt:lpstr>Real Human Questions+Feedback (Li et al., 16) </vt:lpstr>
      <vt:lpstr>Next Steps</vt:lpstr>
      <vt:lpstr>In summary</vt:lpstr>
      <vt:lpstr>Dashboard</vt:lpstr>
      <vt:lpstr>Dashboard</vt:lpstr>
      <vt:lpstr>Let’s help Poncho!</vt:lpstr>
      <vt:lpstr>Open Research</vt:lpstr>
      <vt:lpstr>PowerPoint Presentation</vt:lpstr>
      <vt:lpstr>Key-Value Memory Network (Miller et al., ‘16)</vt:lpstr>
      <vt:lpstr>Forward Prediction Memory Network (Weston, ‘16)</vt:lpstr>
      <vt:lpstr>Dialog Feedback: Results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AntoineBordes</cp:lastModifiedBy>
  <cp:revision>303</cp:revision>
  <dcterms:modified xsi:type="dcterms:W3CDTF">2016-12-10T14:50:07Z</dcterms:modified>
</cp:coreProperties>
</file>